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77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8" r:id="rId17"/>
    <p:sldId id="279" r:id="rId18"/>
    <p:sldId id="269" r:id="rId19"/>
    <p:sldId id="270" r:id="rId20"/>
    <p:sldId id="281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2642F-F9F9-4570-ABA8-B05D40239D94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2F031BF-656E-438B-B100-57AFBFCAD5B1}">
      <dgm:prSet/>
      <dgm:spPr/>
      <dgm:t>
        <a:bodyPr/>
        <a:lstStyle/>
        <a:p>
          <a:pPr rtl="0"/>
          <a:r>
            <a:rPr lang="ru-RU" dirty="0" smtClean="0"/>
            <a:t>-гражданско-патриотическое воспитание</a:t>
          </a:r>
          <a:endParaRPr lang="ru-RU" dirty="0"/>
        </a:p>
      </dgm:t>
    </dgm:pt>
    <dgm:pt modelId="{87B0C1D5-5FDB-4733-BDCA-1BCEEE2209E5}" type="parTrans" cxnId="{2654CB01-4CEC-47B7-986E-0731DC5BE629}">
      <dgm:prSet/>
      <dgm:spPr/>
      <dgm:t>
        <a:bodyPr/>
        <a:lstStyle/>
        <a:p>
          <a:endParaRPr lang="ru-RU"/>
        </a:p>
      </dgm:t>
    </dgm:pt>
    <dgm:pt modelId="{3140D595-1C79-4CEA-88B2-880942B7D698}" type="sibTrans" cxnId="{2654CB01-4CEC-47B7-986E-0731DC5BE629}">
      <dgm:prSet/>
      <dgm:spPr/>
      <dgm:t>
        <a:bodyPr/>
        <a:lstStyle/>
        <a:p>
          <a:endParaRPr lang="ru-RU"/>
        </a:p>
      </dgm:t>
    </dgm:pt>
    <dgm:pt modelId="{275C940A-9189-4C53-A720-05B8C11C6E7F}">
      <dgm:prSet/>
      <dgm:spPr/>
      <dgm:t>
        <a:bodyPr/>
        <a:lstStyle/>
        <a:p>
          <a:pPr rtl="0"/>
          <a:r>
            <a:rPr lang="ru-RU" smtClean="0"/>
            <a:t>- духовно-нравственное воспитание</a:t>
          </a:r>
          <a:endParaRPr lang="ru-RU"/>
        </a:p>
      </dgm:t>
    </dgm:pt>
    <dgm:pt modelId="{D6497377-27D9-4D6E-AEBA-F88C26998B32}" type="parTrans" cxnId="{8BB47197-78B0-4762-B489-FEAFA524D91C}">
      <dgm:prSet/>
      <dgm:spPr/>
      <dgm:t>
        <a:bodyPr/>
        <a:lstStyle/>
        <a:p>
          <a:endParaRPr lang="ru-RU"/>
        </a:p>
      </dgm:t>
    </dgm:pt>
    <dgm:pt modelId="{D874D109-04E4-406B-9CEF-DF19B09365FB}" type="sibTrans" cxnId="{8BB47197-78B0-4762-B489-FEAFA524D91C}">
      <dgm:prSet/>
      <dgm:spPr/>
      <dgm:t>
        <a:bodyPr/>
        <a:lstStyle/>
        <a:p>
          <a:endParaRPr lang="ru-RU"/>
        </a:p>
      </dgm:t>
    </dgm:pt>
    <dgm:pt modelId="{FDF1DCAE-C37C-4ADF-AE7A-253B7FCEE455}">
      <dgm:prSet/>
      <dgm:spPr/>
      <dgm:t>
        <a:bodyPr/>
        <a:lstStyle/>
        <a:p>
          <a:pPr rtl="0"/>
          <a:r>
            <a:rPr lang="ru-RU" smtClean="0"/>
            <a:t>-личностное развитие</a:t>
          </a:r>
          <a:endParaRPr lang="ru-RU"/>
        </a:p>
      </dgm:t>
    </dgm:pt>
    <dgm:pt modelId="{D57C64FA-6509-461E-B74A-46B25D7E516B}" type="parTrans" cxnId="{0CADCBC3-302C-40BC-9C9D-8754EEB47EE1}">
      <dgm:prSet/>
      <dgm:spPr/>
      <dgm:t>
        <a:bodyPr/>
        <a:lstStyle/>
        <a:p>
          <a:endParaRPr lang="ru-RU"/>
        </a:p>
      </dgm:t>
    </dgm:pt>
    <dgm:pt modelId="{005648F2-B838-4ED4-B6C9-D8D9011B14BB}" type="sibTrans" cxnId="{0CADCBC3-302C-40BC-9C9D-8754EEB47EE1}">
      <dgm:prSet/>
      <dgm:spPr/>
      <dgm:t>
        <a:bodyPr/>
        <a:lstStyle/>
        <a:p>
          <a:endParaRPr lang="ru-RU"/>
        </a:p>
      </dgm:t>
    </dgm:pt>
    <dgm:pt modelId="{65BFA57C-E7BB-4930-8D02-C42064136611}" type="pres">
      <dgm:prSet presAssocID="{64A2642F-F9F9-4570-ABA8-B05D40239D94}" presName="Name0" presStyleCnt="0">
        <dgm:presLayoutVars>
          <dgm:dir/>
          <dgm:animLvl val="lvl"/>
          <dgm:resizeHandles val="exact"/>
        </dgm:presLayoutVars>
      </dgm:prSet>
      <dgm:spPr/>
    </dgm:pt>
    <dgm:pt modelId="{C0564234-183F-450C-B382-26446666E628}" type="pres">
      <dgm:prSet presAssocID="{D2F031BF-656E-438B-B100-57AFBFCAD5B1}" presName="linNode" presStyleCnt="0"/>
      <dgm:spPr/>
    </dgm:pt>
    <dgm:pt modelId="{1501A170-145A-4B18-9676-DC21C5DDE0C3}" type="pres">
      <dgm:prSet presAssocID="{D2F031BF-656E-438B-B100-57AFBFCAD5B1}" presName="parentText" presStyleLbl="node1" presStyleIdx="0" presStyleCnt="3" custScaleX="233135">
        <dgm:presLayoutVars>
          <dgm:chMax val="1"/>
          <dgm:bulletEnabled val="1"/>
        </dgm:presLayoutVars>
      </dgm:prSet>
      <dgm:spPr/>
    </dgm:pt>
    <dgm:pt modelId="{1CFBFBD2-9B78-4240-9A0C-9ED1A8ABE95F}" type="pres">
      <dgm:prSet presAssocID="{3140D595-1C79-4CEA-88B2-880942B7D698}" presName="sp" presStyleCnt="0"/>
      <dgm:spPr/>
    </dgm:pt>
    <dgm:pt modelId="{DF60B3A3-A892-4D96-991D-08229378A261}" type="pres">
      <dgm:prSet presAssocID="{275C940A-9189-4C53-A720-05B8C11C6E7F}" presName="linNode" presStyleCnt="0"/>
      <dgm:spPr/>
    </dgm:pt>
    <dgm:pt modelId="{5126DFAD-B3D4-45F1-B924-3592F932A045}" type="pres">
      <dgm:prSet presAssocID="{275C940A-9189-4C53-A720-05B8C11C6E7F}" presName="parentText" presStyleLbl="node1" presStyleIdx="1" presStyleCnt="3" custScaleX="233135">
        <dgm:presLayoutVars>
          <dgm:chMax val="1"/>
          <dgm:bulletEnabled val="1"/>
        </dgm:presLayoutVars>
      </dgm:prSet>
      <dgm:spPr/>
    </dgm:pt>
    <dgm:pt modelId="{7C70853B-9591-4232-9061-79AB9C5D4DF6}" type="pres">
      <dgm:prSet presAssocID="{D874D109-04E4-406B-9CEF-DF19B09365FB}" presName="sp" presStyleCnt="0"/>
      <dgm:spPr/>
    </dgm:pt>
    <dgm:pt modelId="{4A29D9E0-F304-4A4D-8DCE-6F8B9C657F2C}" type="pres">
      <dgm:prSet presAssocID="{FDF1DCAE-C37C-4ADF-AE7A-253B7FCEE455}" presName="linNode" presStyleCnt="0"/>
      <dgm:spPr/>
    </dgm:pt>
    <dgm:pt modelId="{9AB35703-787E-4B6F-9846-05727B0304AF}" type="pres">
      <dgm:prSet presAssocID="{FDF1DCAE-C37C-4ADF-AE7A-253B7FCEE455}" presName="parentText" presStyleLbl="node1" presStyleIdx="2" presStyleCnt="3" custScaleX="233135">
        <dgm:presLayoutVars>
          <dgm:chMax val="1"/>
          <dgm:bulletEnabled val="1"/>
        </dgm:presLayoutVars>
      </dgm:prSet>
      <dgm:spPr/>
    </dgm:pt>
  </dgm:ptLst>
  <dgm:cxnLst>
    <dgm:cxn modelId="{0CADCBC3-302C-40BC-9C9D-8754EEB47EE1}" srcId="{64A2642F-F9F9-4570-ABA8-B05D40239D94}" destId="{FDF1DCAE-C37C-4ADF-AE7A-253B7FCEE455}" srcOrd="2" destOrd="0" parTransId="{D57C64FA-6509-461E-B74A-46B25D7E516B}" sibTransId="{005648F2-B838-4ED4-B6C9-D8D9011B14BB}"/>
    <dgm:cxn modelId="{61848A62-43C7-474B-88DC-510AA253E34F}" type="presOf" srcId="{D2F031BF-656E-438B-B100-57AFBFCAD5B1}" destId="{1501A170-145A-4B18-9676-DC21C5DDE0C3}" srcOrd="0" destOrd="0" presId="urn:microsoft.com/office/officeart/2005/8/layout/vList5"/>
    <dgm:cxn modelId="{C405A0F8-6525-4E8D-9095-629FABE2DA65}" type="presOf" srcId="{275C940A-9189-4C53-A720-05B8C11C6E7F}" destId="{5126DFAD-B3D4-45F1-B924-3592F932A045}" srcOrd="0" destOrd="0" presId="urn:microsoft.com/office/officeart/2005/8/layout/vList5"/>
    <dgm:cxn modelId="{2654CB01-4CEC-47B7-986E-0731DC5BE629}" srcId="{64A2642F-F9F9-4570-ABA8-B05D40239D94}" destId="{D2F031BF-656E-438B-B100-57AFBFCAD5B1}" srcOrd="0" destOrd="0" parTransId="{87B0C1D5-5FDB-4733-BDCA-1BCEEE2209E5}" sibTransId="{3140D595-1C79-4CEA-88B2-880942B7D698}"/>
    <dgm:cxn modelId="{EE6BC1DD-1AC5-4390-ACEA-0B10C6B4A0C4}" type="presOf" srcId="{FDF1DCAE-C37C-4ADF-AE7A-253B7FCEE455}" destId="{9AB35703-787E-4B6F-9846-05727B0304AF}" srcOrd="0" destOrd="0" presId="urn:microsoft.com/office/officeart/2005/8/layout/vList5"/>
    <dgm:cxn modelId="{8BB47197-78B0-4762-B489-FEAFA524D91C}" srcId="{64A2642F-F9F9-4570-ABA8-B05D40239D94}" destId="{275C940A-9189-4C53-A720-05B8C11C6E7F}" srcOrd="1" destOrd="0" parTransId="{D6497377-27D9-4D6E-AEBA-F88C26998B32}" sibTransId="{D874D109-04E4-406B-9CEF-DF19B09365FB}"/>
    <dgm:cxn modelId="{1D832402-61D4-4F4B-867A-6B66CD54E1D2}" type="presOf" srcId="{64A2642F-F9F9-4570-ABA8-B05D40239D94}" destId="{65BFA57C-E7BB-4930-8D02-C42064136611}" srcOrd="0" destOrd="0" presId="urn:microsoft.com/office/officeart/2005/8/layout/vList5"/>
    <dgm:cxn modelId="{D34E0ADD-1DE4-4C01-A8D0-A75989CA10D0}" type="presParOf" srcId="{65BFA57C-E7BB-4930-8D02-C42064136611}" destId="{C0564234-183F-450C-B382-26446666E628}" srcOrd="0" destOrd="0" presId="urn:microsoft.com/office/officeart/2005/8/layout/vList5"/>
    <dgm:cxn modelId="{15EB97AE-A39A-4A9E-97D6-6CEC1FCE590E}" type="presParOf" srcId="{C0564234-183F-450C-B382-26446666E628}" destId="{1501A170-145A-4B18-9676-DC21C5DDE0C3}" srcOrd="0" destOrd="0" presId="urn:microsoft.com/office/officeart/2005/8/layout/vList5"/>
    <dgm:cxn modelId="{32EF4E65-2C69-491A-84BA-F6EEFBC590F3}" type="presParOf" srcId="{65BFA57C-E7BB-4930-8D02-C42064136611}" destId="{1CFBFBD2-9B78-4240-9A0C-9ED1A8ABE95F}" srcOrd="1" destOrd="0" presId="urn:microsoft.com/office/officeart/2005/8/layout/vList5"/>
    <dgm:cxn modelId="{E3F2AD73-C1E6-49C0-8970-1D11A3A38D07}" type="presParOf" srcId="{65BFA57C-E7BB-4930-8D02-C42064136611}" destId="{DF60B3A3-A892-4D96-991D-08229378A261}" srcOrd="2" destOrd="0" presId="urn:microsoft.com/office/officeart/2005/8/layout/vList5"/>
    <dgm:cxn modelId="{C88E5678-5B42-45EE-A4CF-6C8F565C6287}" type="presParOf" srcId="{DF60B3A3-A892-4D96-991D-08229378A261}" destId="{5126DFAD-B3D4-45F1-B924-3592F932A045}" srcOrd="0" destOrd="0" presId="urn:microsoft.com/office/officeart/2005/8/layout/vList5"/>
    <dgm:cxn modelId="{9953A574-8731-4689-A8BE-BA5C7B842144}" type="presParOf" srcId="{65BFA57C-E7BB-4930-8D02-C42064136611}" destId="{7C70853B-9591-4232-9061-79AB9C5D4DF6}" srcOrd="3" destOrd="0" presId="urn:microsoft.com/office/officeart/2005/8/layout/vList5"/>
    <dgm:cxn modelId="{2BB5E04D-4276-48FF-9C50-890FC88680FC}" type="presParOf" srcId="{65BFA57C-E7BB-4930-8D02-C42064136611}" destId="{4A29D9E0-F304-4A4D-8DCE-6F8B9C657F2C}" srcOrd="4" destOrd="0" presId="urn:microsoft.com/office/officeart/2005/8/layout/vList5"/>
    <dgm:cxn modelId="{7931D753-EE87-4829-B41C-AC60F5CD83E9}" type="presParOf" srcId="{4A29D9E0-F304-4A4D-8DCE-6F8B9C657F2C}" destId="{9AB35703-787E-4B6F-9846-05727B0304A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E81F9E-18C5-41D2-9F18-EE547573E2B0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AD968DC-628F-4D54-B0DD-07ED7029DF6C}">
      <dgm:prSet/>
      <dgm:spPr/>
      <dgm:t>
        <a:bodyPr/>
        <a:lstStyle/>
        <a:p>
          <a:pPr rtl="0"/>
          <a:r>
            <a:rPr lang="ru-RU" smtClean="0">
              <a:solidFill>
                <a:schemeClr val="bg1"/>
              </a:solidFill>
            </a:rPr>
            <a:t>Определить различные возможности осуществления гражданско-патриотического воспитания в процессе обучения физики</a:t>
          </a:r>
          <a:endParaRPr lang="ru-RU">
            <a:solidFill>
              <a:schemeClr val="bg1"/>
            </a:solidFill>
          </a:endParaRPr>
        </a:p>
      </dgm:t>
    </dgm:pt>
    <dgm:pt modelId="{112C2C65-0222-45C5-96A0-87572AE6CDA5}" type="parTrans" cxnId="{3BC8F913-9041-4EFD-96E3-A5EBAAF7BCA2}">
      <dgm:prSet/>
      <dgm:spPr/>
      <dgm:t>
        <a:bodyPr/>
        <a:lstStyle/>
        <a:p>
          <a:endParaRPr lang="ru-RU"/>
        </a:p>
      </dgm:t>
    </dgm:pt>
    <dgm:pt modelId="{A39BF454-DC8D-42A2-AA3C-47D198B9A158}" type="sibTrans" cxnId="{3BC8F913-9041-4EFD-96E3-A5EBAAF7BCA2}">
      <dgm:prSet/>
      <dgm:spPr/>
      <dgm:t>
        <a:bodyPr/>
        <a:lstStyle/>
        <a:p>
          <a:endParaRPr lang="ru-RU"/>
        </a:p>
      </dgm:t>
    </dgm:pt>
    <dgm:pt modelId="{3F224F7B-9C2D-4C88-B34A-870FBCC24682}" type="pres">
      <dgm:prSet presAssocID="{03E81F9E-18C5-41D2-9F18-EE547573E2B0}" presName="linear" presStyleCnt="0">
        <dgm:presLayoutVars>
          <dgm:animLvl val="lvl"/>
          <dgm:resizeHandles val="exact"/>
        </dgm:presLayoutVars>
      </dgm:prSet>
      <dgm:spPr/>
    </dgm:pt>
    <dgm:pt modelId="{3BF945E6-75A0-4C38-B373-9639A64C79FE}" type="pres">
      <dgm:prSet presAssocID="{BAD968DC-628F-4D54-B0DD-07ED7029DF6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BBB821D-DE6D-48F7-8B32-2DC12FF09D67}" type="presOf" srcId="{03E81F9E-18C5-41D2-9F18-EE547573E2B0}" destId="{3F224F7B-9C2D-4C88-B34A-870FBCC24682}" srcOrd="0" destOrd="0" presId="urn:microsoft.com/office/officeart/2005/8/layout/vList2"/>
    <dgm:cxn modelId="{249BE8D4-BF7F-4A2C-ACEA-4B9109EC4987}" type="presOf" srcId="{BAD968DC-628F-4D54-B0DD-07ED7029DF6C}" destId="{3BF945E6-75A0-4C38-B373-9639A64C79FE}" srcOrd="0" destOrd="0" presId="urn:microsoft.com/office/officeart/2005/8/layout/vList2"/>
    <dgm:cxn modelId="{3BC8F913-9041-4EFD-96E3-A5EBAAF7BCA2}" srcId="{03E81F9E-18C5-41D2-9F18-EE547573E2B0}" destId="{BAD968DC-628F-4D54-B0DD-07ED7029DF6C}" srcOrd="0" destOrd="0" parTransId="{112C2C65-0222-45C5-96A0-87572AE6CDA5}" sibTransId="{A39BF454-DC8D-42A2-AA3C-47D198B9A158}"/>
    <dgm:cxn modelId="{D318A062-4176-4D46-BF81-2F57321037A9}" type="presParOf" srcId="{3F224F7B-9C2D-4C88-B34A-870FBCC24682}" destId="{3BF945E6-75A0-4C38-B373-9639A64C79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2278D1-4485-493C-A4E9-42297869EE08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69073605-9C58-4737-834F-15D51A85C68E}">
      <dgm:prSet/>
      <dgm:spPr/>
      <dgm:t>
        <a:bodyPr/>
        <a:lstStyle/>
        <a:p>
          <a:pPr rtl="0"/>
          <a:r>
            <a:rPr lang="ru-RU" smtClean="0"/>
            <a:t>показать историю создания реактивной установки «Катюша» (авторство, хронология, происхождение названия);</a:t>
          </a:r>
          <a:endParaRPr lang="ru-RU"/>
        </a:p>
      </dgm:t>
    </dgm:pt>
    <dgm:pt modelId="{FC9A9FA5-B5C0-4B3E-90D0-86C0B6076701}" type="parTrans" cxnId="{52F6C7D6-2ECD-4736-93D0-3DA41418B5B3}">
      <dgm:prSet/>
      <dgm:spPr/>
      <dgm:t>
        <a:bodyPr/>
        <a:lstStyle/>
        <a:p>
          <a:endParaRPr lang="ru-RU"/>
        </a:p>
      </dgm:t>
    </dgm:pt>
    <dgm:pt modelId="{CE9ADA18-3BE3-4A77-84E7-448EA7EC6435}" type="sibTrans" cxnId="{52F6C7D6-2ECD-4736-93D0-3DA41418B5B3}">
      <dgm:prSet/>
      <dgm:spPr/>
      <dgm:t>
        <a:bodyPr/>
        <a:lstStyle/>
        <a:p>
          <a:endParaRPr lang="ru-RU"/>
        </a:p>
      </dgm:t>
    </dgm:pt>
    <dgm:pt modelId="{4B68A209-9E8E-448B-A1A1-D7ED5ABE6B6A}">
      <dgm:prSet/>
      <dgm:spPr/>
      <dgm:t>
        <a:bodyPr/>
        <a:lstStyle/>
        <a:p>
          <a:pPr rtl="0"/>
          <a:r>
            <a:rPr lang="ru-RU" smtClean="0"/>
            <a:t>нацелить на дальнейшее более глубокое изучение темы;</a:t>
          </a:r>
          <a:endParaRPr lang="ru-RU"/>
        </a:p>
      </dgm:t>
    </dgm:pt>
    <dgm:pt modelId="{CE22BD35-6676-4DDB-9627-D6CB465C7535}" type="parTrans" cxnId="{A36E2C6F-F7AA-4D82-AC9A-19183704033A}">
      <dgm:prSet/>
      <dgm:spPr/>
      <dgm:t>
        <a:bodyPr/>
        <a:lstStyle/>
        <a:p>
          <a:endParaRPr lang="ru-RU"/>
        </a:p>
      </dgm:t>
    </dgm:pt>
    <dgm:pt modelId="{7DE6207F-5A4B-4BE1-855B-BB51CFEA6D1E}" type="sibTrans" cxnId="{A36E2C6F-F7AA-4D82-AC9A-19183704033A}">
      <dgm:prSet/>
      <dgm:spPr/>
      <dgm:t>
        <a:bodyPr/>
        <a:lstStyle/>
        <a:p>
          <a:endParaRPr lang="ru-RU"/>
        </a:p>
      </dgm:t>
    </dgm:pt>
    <dgm:pt modelId="{27C8A9E2-1BF0-4AB1-9283-13ACDC6D0347}">
      <dgm:prSet/>
      <dgm:spPr/>
      <dgm:t>
        <a:bodyPr/>
        <a:lstStyle/>
        <a:p>
          <a:pPr rtl="0"/>
          <a:r>
            <a:rPr lang="ru-RU" smtClean="0"/>
            <a:t>выявить имеющиеся у обучающихся знания по данной теме, дать им возможность показать свой кругозор в коллективе сверстников.</a:t>
          </a:r>
          <a:endParaRPr lang="ru-RU"/>
        </a:p>
      </dgm:t>
    </dgm:pt>
    <dgm:pt modelId="{41DF4DD7-E2A3-4273-B4F0-6BD8FDC9606A}" type="parTrans" cxnId="{A14CC467-269B-448A-998D-EB20A5C8A4D6}">
      <dgm:prSet/>
      <dgm:spPr/>
      <dgm:t>
        <a:bodyPr/>
        <a:lstStyle/>
        <a:p>
          <a:endParaRPr lang="ru-RU"/>
        </a:p>
      </dgm:t>
    </dgm:pt>
    <dgm:pt modelId="{F723EDE5-3A53-49CE-90C9-AA93C318965B}" type="sibTrans" cxnId="{A14CC467-269B-448A-998D-EB20A5C8A4D6}">
      <dgm:prSet/>
      <dgm:spPr/>
      <dgm:t>
        <a:bodyPr/>
        <a:lstStyle/>
        <a:p>
          <a:endParaRPr lang="ru-RU"/>
        </a:p>
      </dgm:t>
    </dgm:pt>
    <dgm:pt modelId="{903684EF-F8FE-4706-B43A-8B7400940288}" type="pres">
      <dgm:prSet presAssocID="{D92278D1-4485-493C-A4E9-42297869EE08}" presName="linear" presStyleCnt="0">
        <dgm:presLayoutVars>
          <dgm:animLvl val="lvl"/>
          <dgm:resizeHandles val="exact"/>
        </dgm:presLayoutVars>
      </dgm:prSet>
      <dgm:spPr/>
    </dgm:pt>
    <dgm:pt modelId="{24C891C0-A903-4D67-BAED-312B53697AE6}" type="pres">
      <dgm:prSet presAssocID="{69073605-9C58-4737-834F-15D51A85C68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A9D6D65-71A3-4D40-AA4E-CE0B01BDABA1}" type="pres">
      <dgm:prSet presAssocID="{CE9ADA18-3BE3-4A77-84E7-448EA7EC6435}" presName="spacer" presStyleCnt="0"/>
      <dgm:spPr/>
    </dgm:pt>
    <dgm:pt modelId="{DE704640-A88F-4FCE-899C-D4C50A2C641F}" type="pres">
      <dgm:prSet presAssocID="{4B68A209-9E8E-448B-A1A1-D7ED5ABE6B6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5F46232-E13E-4999-BEC9-958F02DF8299}" type="pres">
      <dgm:prSet presAssocID="{7DE6207F-5A4B-4BE1-855B-BB51CFEA6D1E}" presName="spacer" presStyleCnt="0"/>
      <dgm:spPr/>
    </dgm:pt>
    <dgm:pt modelId="{13DC07EE-2B51-4595-9F6C-79702FFB74B2}" type="pres">
      <dgm:prSet presAssocID="{27C8A9E2-1BF0-4AB1-9283-13ACDC6D034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6B029F0-FCF9-4779-A679-E7DA6FE90E31}" type="presOf" srcId="{D92278D1-4485-493C-A4E9-42297869EE08}" destId="{903684EF-F8FE-4706-B43A-8B7400940288}" srcOrd="0" destOrd="0" presId="urn:microsoft.com/office/officeart/2005/8/layout/vList2"/>
    <dgm:cxn modelId="{F43A1131-A1A7-4F6C-BD8C-A31EFA07B563}" type="presOf" srcId="{69073605-9C58-4737-834F-15D51A85C68E}" destId="{24C891C0-A903-4D67-BAED-312B53697AE6}" srcOrd="0" destOrd="0" presId="urn:microsoft.com/office/officeart/2005/8/layout/vList2"/>
    <dgm:cxn modelId="{52F6C7D6-2ECD-4736-93D0-3DA41418B5B3}" srcId="{D92278D1-4485-493C-A4E9-42297869EE08}" destId="{69073605-9C58-4737-834F-15D51A85C68E}" srcOrd="0" destOrd="0" parTransId="{FC9A9FA5-B5C0-4B3E-90D0-86C0B6076701}" sibTransId="{CE9ADA18-3BE3-4A77-84E7-448EA7EC6435}"/>
    <dgm:cxn modelId="{6F3AAE34-55F7-453C-8870-22F49024264A}" type="presOf" srcId="{27C8A9E2-1BF0-4AB1-9283-13ACDC6D0347}" destId="{13DC07EE-2B51-4595-9F6C-79702FFB74B2}" srcOrd="0" destOrd="0" presId="urn:microsoft.com/office/officeart/2005/8/layout/vList2"/>
    <dgm:cxn modelId="{A14CC467-269B-448A-998D-EB20A5C8A4D6}" srcId="{D92278D1-4485-493C-A4E9-42297869EE08}" destId="{27C8A9E2-1BF0-4AB1-9283-13ACDC6D0347}" srcOrd="2" destOrd="0" parTransId="{41DF4DD7-E2A3-4273-B4F0-6BD8FDC9606A}" sibTransId="{F723EDE5-3A53-49CE-90C9-AA93C318965B}"/>
    <dgm:cxn modelId="{691D970E-8AC8-4E9E-A842-E065ECEC9548}" type="presOf" srcId="{4B68A209-9E8E-448B-A1A1-D7ED5ABE6B6A}" destId="{DE704640-A88F-4FCE-899C-D4C50A2C641F}" srcOrd="0" destOrd="0" presId="urn:microsoft.com/office/officeart/2005/8/layout/vList2"/>
    <dgm:cxn modelId="{A36E2C6F-F7AA-4D82-AC9A-19183704033A}" srcId="{D92278D1-4485-493C-A4E9-42297869EE08}" destId="{4B68A209-9E8E-448B-A1A1-D7ED5ABE6B6A}" srcOrd="1" destOrd="0" parTransId="{CE22BD35-6676-4DDB-9627-D6CB465C7535}" sibTransId="{7DE6207F-5A4B-4BE1-855B-BB51CFEA6D1E}"/>
    <dgm:cxn modelId="{C196E931-92AC-4978-B1EA-0802907A3D26}" type="presParOf" srcId="{903684EF-F8FE-4706-B43A-8B7400940288}" destId="{24C891C0-A903-4D67-BAED-312B53697AE6}" srcOrd="0" destOrd="0" presId="urn:microsoft.com/office/officeart/2005/8/layout/vList2"/>
    <dgm:cxn modelId="{99A1D60E-90A2-4F01-81B5-B7955BD18117}" type="presParOf" srcId="{903684EF-F8FE-4706-B43A-8B7400940288}" destId="{FA9D6D65-71A3-4D40-AA4E-CE0B01BDABA1}" srcOrd="1" destOrd="0" presId="urn:microsoft.com/office/officeart/2005/8/layout/vList2"/>
    <dgm:cxn modelId="{BDA301CB-B714-43BE-B88A-895318ED53D8}" type="presParOf" srcId="{903684EF-F8FE-4706-B43A-8B7400940288}" destId="{DE704640-A88F-4FCE-899C-D4C50A2C641F}" srcOrd="2" destOrd="0" presId="urn:microsoft.com/office/officeart/2005/8/layout/vList2"/>
    <dgm:cxn modelId="{22322DD2-5CAB-475E-B64E-C774AA623B82}" type="presParOf" srcId="{903684EF-F8FE-4706-B43A-8B7400940288}" destId="{65F46232-E13E-4999-BEC9-958F02DF8299}" srcOrd="3" destOrd="0" presId="urn:microsoft.com/office/officeart/2005/8/layout/vList2"/>
    <dgm:cxn modelId="{CCA1CB30-609A-41E3-A282-31DF0EA47812}" type="presParOf" srcId="{903684EF-F8FE-4706-B43A-8B7400940288}" destId="{13DC07EE-2B51-4595-9F6C-79702FFB74B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3553AD-D04A-4EC5-8BAE-F0F89AE4C3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DEA566-D6BA-49B3-B5C6-13B7CF47B7F2}">
      <dgm:prSet custT="1"/>
      <dgm:spPr/>
      <dgm:t>
        <a:bodyPr/>
        <a:lstStyle/>
        <a:p>
          <a:pPr rtl="0"/>
          <a:r>
            <a:rPr lang="ru-RU" sz="2800" dirty="0" smtClean="0">
              <a:solidFill>
                <a:schemeClr val="bg1"/>
              </a:solidFill>
            </a:rPr>
            <a:t>1.Перед самым началом войны была популярной песня </a:t>
          </a:r>
          <a:r>
            <a:rPr lang="ru-RU" sz="2800" dirty="0" err="1" smtClean="0">
              <a:solidFill>
                <a:schemeClr val="bg1"/>
              </a:solidFill>
            </a:rPr>
            <a:t>Блантера</a:t>
          </a:r>
          <a:r>
            <a:rPr lang="ru-RU" sz="2800" dirty="0" smtClean="0">
              <a:solidFill>
                <a:schemeClr val="bg1"/>
              </a:solidFill>
            </a:rPr>
            <a:t> и </a:t>
          </a:r>
          <a:r>
            <a:rPr lang="ru-RU" sz="2800" dirty="0" err="1" smtClean="0">
              <a:solidFill>
                <a:schemeClr val="bg1"/>
              </a:solidFill>
            </a:rPr>
            <a:t>Матусовского</a:t>
          </a:r>
          <a:r>
            <a:rPr lang="ru-RU" sz="2800" dirty="0" smtClean="0">
              <a:solidFill>
                <a:schemeClr val="bg1"/>
              </a:solidFill>
            </a:rPr>
            <a:t> о девушке Катюше, и этим красивым именем фронтовики стали называть полюбившуюся им новую реактивную установку. </a:t>
          </a:r>
          <a:endParaRPr lang="ru-RU" sz="2800" dirty="0">
            <a:solidFill>
              <a:schemeClr val="bg1"/>
            </a:solidFill>
          </a:endParaRPr>
        </a:p>
      </dgm:t>
    </dgm:pt>
    <dgm:pt modelId="{FAD4359B-3158-4960-8F94-D22B9954B1F1}" type="parTrans" cxnId="{8B547527-751E-4671-A2B8-4CF35AA820F6}">
      <dgm:prSet/>
      <dgm:spPr/>
      <dgm:t>
        <a:bodyPr/>
        <a:lstStyle/>
        <a:p>
          <a:endParaRPr lang="ru-RU" sz="2800">
            <a:solidFill>
              <a:schemeClr val="bg1"/>
            </a:solidFill>
          </a:endParaRPr>
        </a:p>
      </dgm:t>
    </dgm:pt>
    <dgm:pt modelId="{605379CD-35AC-48B5-81C1-0619B66321A5}" type="sibTrans" cxnId="{8B547527-751E-4671-A2B8-4CF35AA820F6}">
      <dgm:prSet/>
      <dgm:spPr/>
      <dgm:t>
        <a:bodyPr/>
        <a:lstStyle/>
        <a:p>
          <a:endParaRPr lang="ru-RU" sz="2800">
            <a:solidFill>
              <a:schemeClr val="bg1"/>
            </a:solidFill>
          </a:endParaRPr>
        </a:p>
      </dgm:t>
    </dgm:pt>
    <dgm:pt modelId="{312FF117-D46E-4A35-83D7-5654279504D1}">
      <dgm:prSet custT="1"/>
      <dgm:spPr/>
      <dgm:t>
        <a:bodyPr/>
        <a:lstStyle/>
        <a:p>
          <a:pPr rtl="0"/>
          <a:r>
            <a:rPr lang="ru-RU" sz="2800" smtClean="0">
              <a:solidFill>
                <a:schemeClr val="bg1"/>
              </a:solidFill>
            </a:rPr>
            <a:t>2. Это название произошло от маркировки «КАТ» («Кумулятивный артиллерийский термитный»), стоявшей на реактивных снарядах с зажигательной начинкой.</a:t>
          </a:r>
          <a:endParaRPr lang="ru-RU" sz="2800">
            <a:solidFill>
              <a:schemeClr val="bg1"/>
            </a:solidFill>
          </a:endParaRPr>
        </a:p>
      </dgm:t>
    </dgm:pt>
    <dgm:pt modelId="{EE03EFE8-1312-4A89-9ACE-79557B6808E4}" type="parTrans" cxnId="{F76F509F-FF62-4F77-BD8D-88F8E46DC11F}">
      <dgm:prSet/>
      <dgm:spPr/>
      <dgm:t>
        <a:bodyPr/>
        <a:lstStyle/>
        <a:p>
          <a:endParaRPr lang="ru-RU" sz="2800">
            <a:solidFill>
              <a:schemeClr val="bg1"/>
            </a:solidFill>
          </a:endParaRPr>
        </a:p>
      </dgm:t>
    </dgm:pt>
    <dgm:pt modelId="{3CA4D353-D2A6-40E5-8702-141482F26D44}" type="sibTrans" cxnId="{F76F509F-FF62-4F77-BD8D-88F8E46DC11F}">
      <dgm:prSet/>
      <dgm:spPr/>
      <dgm:t>
        <a:bodyPr/>
        <a:lstStyle/>
        <a:p>
          <a:endParaRPr lang="ru-RU" sz="2800">
            <a:solidFill>
              <a:schemeClr val="bg1"/>
            </a:solidFill>
          </a:endParaRPr>
        </a:p>
      </dgm:t>
    </dgm:pt>
    <dgm:pt modelId="{DBB71EE8-EC62-467D-89CA-B661A57BC799}">
      <dgm:prSet custT="1"/>
      <dgm:spPr/>
      <dgm:t>
        <a:bodyPr/>
        <a:lstStyle/>
        <a:p>
          <a:pPr rtl="0"/>
          <a:r>
            <a:rPr lang="ru-RU" sz="2800" dirty="0" smtClean="0">
              <a:solidFill>
                <a:schemeClr val="bg1"/>
              </a:solidFill>
            </a:rPr>
            <a:t>3. Прозвище «Катюша» связано с индексом «К» на корпусе миномета – клейма Воронежского завода имени Коминтерна, на котором с первых же дней войны стало выпускаться это оружие.</a:t>
          </a:r>
          <a:endParaRPr lang="ru-RU" sz="2800" dirty="0">
            <a:solidFill>
              <a:schemeClr val="bg1"/>
            </a:solidFill>
          </a:endParaRPr>
        </a:p>
      </dgm:t>
    </dgm:pt>
    <dgm:pt modelId="{6145B648-176A-4999-BAB6-1F9C6BFCCF8C}" type="parTrans" cxnId="{83027E9F-3E4A-4D46-AC60-5F25DE66C59C}">
      <dgm:prSet/>
      <dgm:spPr/>
      <dgm:t>
        <a:bodyPr/>
        <a:lstStyle/>
        <a:p>
          <a:endParaRPr lang="ru-RU" sz="2800">
            <a:solidFill>
              <a:schemeClr val="bg1"/>
            </a:solidFill>
          </a:endParaRPr>
        </a:p>
      </dgm:t>
    </dgm:pt>
    <dgm:pt modelId="{61756F24-A2D7-43A8-9F77-9EB09944192F}" type="sibTrans" cxnId="{83027E9F-3E4A-4D46-AC60-5F25DE66C59C}">
      <dgm:prSet/>
      <dgm:spPr/>
      <dgm:t>
        <a:bodyPr/>
        <a:lstStyle/>
        <a:p>
          <a:endParaRPr lang="ru-RU" sz="2800">
            <a:solidFill>
              <a:schemeClr val="bg1"/>
            </a:solidFill>
          </a:endParaRPr>
        </a:p>
      </dgm:t>
    </dgm:pt>
    <dgm:pt modelId="{BF904024-2A52-4A56-BD8E-3F196C040426}" type="pres">
      <dgm:prSet presAssocID="{EB3553AD-D04A-4EC5-8BAE-F0F89AE4C301}" presName="linear" presStyleCnt="0">
        <dgm:presLayoutVars>
          <dgm:animLvl val="lvl"/>
          <dgm:resizeHandles val="exact"/>
        </dgm:presLayoutVars>
      </dgm:prSet>
      <dgm:spPr/>
    </dgm:pt>
    <dgm:pt modelId="{7F285203-EB6A-42BC-A4EA-DB547E56A124}" type="pres">
      <dgm:prSet presAssocID="{53DEA566-D6BA-49B3-B5C6-13B7CF47B7F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3F2D9EA-B6A9-4750-B722-44496398F59E}" type="pres">
      <dgm:prSet presAssocID="{605379CD-35AC-48B5-81C1-0619B66321A5}" presName="spacer" presStyleCnt="0"/>
      <dgm:spPr/>
    </dgm:pt>
    <dgm:pt modelId="{2833D4BC-FA99-49BE-9E86-335ABE17C7D8}" type="pres">
      <dgm:prSet presAssocID="{312FF117-D46E-4A35-83D7-5654279504D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9BAD086-A201-4049-8B2B-0433A96F8844}" type="pres">
      <dgm:prSet presAssocID="{3CA4D353-D2A6-40E5-8702-141482F26D44}" presName="spacer" presStyleCnt="0"/>
      <dgm:spPr/>
    </dgm:pt>
    <dgm:pt modelId="{6107B7D5-5E9E-4093-948D-E004086F4741}" type="pres">
      <dgm:prSet presAssocID="{DBB71EE8-EC62-467D-89CA-B661A57BC799}" presName="parentText" presStyleLbl="node1" presStyleIdx="2" presStyleCnt="3" custScaleY="101090">
        <dgm:presLayoutVars>
          <dgm:chMax val="0"/>
          <dgm:bulletEnabled val="1"/>
        </dgm:presLayoutVars>
      </dgm:prSet>
      <dgm:spPr/>
    </dgm:pt>
  </dgm:ptLst>
  <dgm:cxnLst>
    <dgm:cxn modelId="{F89B7B88-725D-4164-BEDF-1D0539B4174A}" type="presOf" srcId="{312FF117-D46E-4A35-83D7-5654279504D1}" destId="{2833D4BC-FA99-49BE-9E86-335ABE17C7D8}" srcOrd="0" destOrd="0" presId="urn:microsoft.com/office/officeart/2005/8/layout/vList2"/>
    <dgm:cxn modelId="{8D1B8802-C1F2-42C3-8D3A-22177C585DBE}" type="presOf" srcId="{EB3553AD-D04A-4EC5-8BAE-F0F89AE4C301}" destId="{BF904024-2A52-4A56-BD8E-3F196C040426}" srcOrd="0" destOrd="0" presId="urn:microsoft.com/office/officeart/2005/8/layout/vList2"/>
    <dgm:cxn modelId="{9864D311-30B8-4AB1-9128-E755DEE6F3C6}" type="presOf" srcId="{53DEA566-D6BA-49B3-B5C6-13B7CF47B7F2}" destId="{7F285203-EB6A-42BC-A4EA-DB547E56A124}" srcOrd="0" destOrd="0" presId="urn:microsoft.com/office/officeart/2005/8/layout/vList2"/>
    <dgm:cxn modelId="{8B547527-751E-4671-A2B8-4CF35AA820F6}" srcId="{EB3553AD-D04A-4EC5-8BAE-F0F89AE4C301}" destId="{53DEA566-D6BA-49B3-B5C6-13B7CF47B7F2}" srcOrd="0" destOrd="0" parTransId="{FAD4359B-3158-4960-8F94-D22B9954B1F1}" sibTransId="{605379CD-35AC-48B5-81C1-0619B66321A5}"/>
    <dgm:cxn modelId="{F76F509F-FF62-4F77-BD8D-88F8E46DC11F}" srcId="{EB3553AD-D04A-4EC5-8BAE-F0F89AE4C301}" destId="{312FF117-D46E-4A35-83D7-5654279504D1}" srcOrd="1" destOrd="0" parTransId="{EE03EFE8-1312-4A89-9ACE-79557B6808E4}" sibTransId="{3CA4D353-D2A6-40E5-8702-141482F26D44}"/>
    <dgm:cxn modelId="{83027E9F-3E4A-4D46-AC60-5F25DE66C59C}" srcId="{EB3553AD-D04A-4EC5-8BAE-F0F89AE4C301}" destId="{DBB71EE8-EC62-467D-89CA-B661A57BC799}" srcOrd="2" destOrd="0" parTransId="{6145B648-176A-4999-BAB6-1F9C6BFCCF8C}" sibTransId="{61756F24-A2D7-43A8-9F77-9EB09944192F}"/>
    <dgm:cxn modelId="{709AB249-66DB-4BF8-B192-5D4882C8449E}" type="presOf" srcId="{DBB71EE8-EC62-467D-89CA-B661A57BC799}" destId="{6107B7D5-5E9E-4093-948D-E004086F4741}" srcOrd="0" destOrd="0" presId="urn:microsoft.com/office/officeart/2005/8/layout/vList2"/>
    <dgm:cxn modelId="{D92A460A-7193-4D3E-8E0F-2F2A2F1AB862}" type="presParOf" srcId="{BF904024-2A52-4A56-BD8E-3F196C040426}" destId="{7F285203-EB6A-42BC-A4EA-DB547E56A124}" srcOrd="0" destOrd="0" presId="urn:microsoft.com/office/officeart/2005/8/layout/vList2"/>
    <dgm:cxn modelId="{132CE9D9-12B9-4297-B905-40B015F927FB}" type="presParOf" srcId="{BF904024-2A52-4A56-BD8E-3F196C040426}" destId="{F3F2D9EA-B6A9-4750-B722-44496398F59E}" srcOrd="1" destOrd="0" presId="urn:microsoft.com/office/officeart/2005/8/layout/vList2"/>
    <dgm:cxn modelId="{98366A77-49F3-477B-839D-BE590D639BA8}" type="presParOf" srcId="{BF904024-2A52-4A56-BD8E-3F196C040426}" destId="{2833D4BC-FA99-49BE-9E86-335ABE17C7D8}" srcOrd="2" destOrd="0" presId="urn:microsoft.com/office/officeart/2005/8/layout/vList2"/>
    <dgm:cxn modelId="{1DEBE950-1431-49AE-A21B-7E489DBDFEAD}" type="presParOf" srcId="{BF904024-2A52-4A56-BD8E-3F196C040426}" destId="{B9BAD086-A201-4049-8B2B-0433A96F8844}" srcOrd="3" destOrd="0" presId="urn:microsoft.com/office/officeart/2005/8/layout/vList2"/>
    <dgm:cxn modelId="{D1DBB13A-E6CE-4B05-9EC7-1C1D1CFADC2E}" type="presParOf" srcId="{BF904024-2A52-4A56-BD8E-3F196C040426}" destId="{6107B7D5-5E9E-4093-948D-E004086F47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1A170-145A-4B18-9676-DC21C5DDE0C3}">
      <dsp:nvSpPr>
        <dsp:cNvPr id="0" name=""/>
        <dsp:cNvSpPr/>
      </dsp:nvSpPr>
      <dsp:spPr>
        <a:xfrm>
          <a:off x="648070" y="1863"/>
          <a:ext cx="6768754" cy="12299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-гражданско-патриотическое воспитание</a:t>
          </a:r>
          <a:endParaRPr lang="ru-RU" sz="3300" kern="1200" dirty="0"/>
        </a:p>
      </dsp:txBody>
      <dsp:txXfrm>
        <a:off x="708109" y="61902"/>
        <a:ext cx="6648676" cy="1109824"/>
      </dsp:txXfrm>
    </dsp:sp>
    <dsp:sp modelId="{5126DFAD-B3D4-45F1-B924-3592F932A045}">
      <dsp:nvSpPr>
        <dsp:cNvPr id="0" name=""/>
        <dsp:cNvSpPr/>
      </dsp:nvSpPr>
      <dsp:spPr>
        <a:xfrm>
          <a:off x="648070" y="1293260"/>
          <a:ext cx="6768754" cy="12299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smtClean="0"/>
            <a:t>- духовно-нравственное воспитание</a:t>
          </a:r>
          <a:endParaRPr lang="ru-RU" sz="3200" kern="1200"/>
        </a:p>
      </dsp:txBody>
      <dsp:txXfrm>
        <a:off x="708109" y="1353299"/>
        <a:ext cx="6648676" cy="1109824"/>
      </dsp:txXfrm>
    </dsp:sp>
    <dsp:sp modelId="{9AB35703-787E-4B6F-9846-05727B0304AF}">
      <dsp:nvSpPr>
        <dsp:cNvPr id="0" name=""/>
        <dsp:cNvSpPr/>
      </dsp:nvSpPr>
      <dsp:spPr>
        <a:xfrm>
          <a:off x="648070" y="2584658"/>
          <a:ext cx="6768754" cy="12299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smtClean="0"/>
            <a:t>-личностное развитие</a:t>
          </a:r>
          <a:endParaRPr lang="ru-RU" sz="3200" kern="1200"/>
        </a:p>
      </dsp:txBody>
      <dsp:txXfrm>
        <a:off x="708109" y="2644697"/>
        <a:ext cx="6648676" cy="11098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945E6-75A0-4C38-B373-9639A64C79FE}">
      <dsp:nvSpPr>
        <dsp:cNvPr id="0" name=""/>
        <dsp:cNvSpPr/>
      </dsp:nvSpPr>
      <dsp:spPr>
        <a:xfrm>
          <a:off x="0" y="381239"/>
          <a:ext cx="8229600" cy="380952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smtClean="0">
              <a:solidFill>
                <a:schemeClr val="bg1"/>
              </a:solidFill>
            </a:rPr>
            <a:t>Определить различные возможности осуществления гражданско-патриотического воспитания в процессе обучения физики</a:t>
          </a:r>
          <a:endParaRPr lang="ru-RU" sz="4400" kern="1200">
            <a:solidFill>
              <a:schemeClr val="bg1"/>
            </a:solidFill>
          </a:endParaRPr>
        </a:p>
      </dsp:txBody>
      <dsp:txXfrm>
        <a:off x="185965" y="567204"/>
        <a:ext cx="7857670" cy="34375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891C0-A903-4D67-BAED-312B53697AE6}">
      <dsp:nvSpPr>
        <dsp:cNvPr id="0" name=""/>
        <dsp:cNvSpPr/>
      </dsp:nvSpPr>
      <dsp:spPr>
        <a:xfrm>
          <a:off x="0" y="62478"/>
          <a:ext cx="8229600" cy="15397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показать историю создания реактивной установки «Катюша» (авторство, хронология, происхождение названия);</a:t>
          </a:r>
          <a:endParaRPr lang="ru-RU" sz="2800" kern="1200"/>
        </a:p>
      </dsp:txBody>
      <dsp:txXfrm>
        <a:off x="75163" y="137641"/>
        <a:ext cx="8079274" cy="1389393"/>
      </dsp:txXfrm>
    </dsp:sp>
    <dsp:sp modelId="{DE704640-A88F-4FCE-899C-D4C50A2C641F}">
      <dsp:nvSpPr>
        <dsp:cNvPr id="0" name=""/>
        <dsp:cNvSpPr/>
      </dsp:nvSpPr>
      <dsp:spPr>
        <a:xfrm>
          <a:off x="0" y="1682838"/>
          <a:ext cx="8229600" cy="15397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нацелить на дальнейшее более глубокое изучение темы;</a:t>
          </a:r>
          <a:endParaRPr lang="ru-RU" sz="2800" kern="1200"/>
        </a:p>
      </dsp:txBody>
      <dsp:txXfrm>
        <a:off x="75163" y="1758001"/>
        <a:ext cx="8079274" cy="1389393"/>
      </dsp:txXfrm>
    </dsp:sp>
    <dsp:sp modelId="{13DC07EE-2B51-4595-9F6C-79702FFB74B2}">
      <dsp:nvSpPr>
        <dsp:cNvPr id="0" name=""/>
        <dsp:cNvSpPr/>
      </dsp:nvSpPr>
      <dsp:spPr>
        <a:xfrm>
          <a:off x="0" y="3303198"/>
          <a:ext cx="8229600" cy="15397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выявить имеющиеся у обучающихся знания по данной теме, дать им возможность показать свой кругозор в коллективе сверстников.</a:t>
          </a:r>
          <a:endParaRPr lang="ru-RU" sz="2800" kern="1200"/>
        </a:p>
      </dsp:txBody>
      <dsp:txXfrm>
        <a:off x="75163" y="3378361"/>
        <a:ext cx="8079274" cy="13893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85203-EB6A-42BC-A4EA-DB547E56A124}">
      <dsp:nvSpPr>
        <dsp:cNvPr id="0" name=""/>
        <dsp:cNvSpPr/>
      </dsp:nvSpPr>
      <dsp:spPr>
        <a:xfrm>
          <a:off x="0" y="34613"/>
          <a:ext cx="8496944" cy="1906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</a:rPr>
            <a:t>1.Перед самым началом войны была популярной песня </a:t>
          </a:r>
          <a:r>
            <a:rPr lang="ru-RU" sz="2800" kern="1200" dirty="0" err="1" smtClean="0">
              <a:solidFill>
                <a:schemeClr val="bg1"/>
              </a:solidFill>
            </a:rPr>
            <a:t>Блантера</a:t>
          </a:r>
          <a:r>
            <a:rPr lang="ru-RU" sz="2800" kern="1200" dirty="0" smtClean="0">
              <a:solidFill>
                <a:schemeClr val="bg1"/>
              </a:solidFill>
            </a:rPr>
            <a:t> и </a:t>
          </a:r>
          <a:r>
            <a:rPr lang="ru-RU" sz="2800" kern="1200" dirty="0" err="1" smtClean="0">
              <a:solidFill>
                <a:schemeClr val="bg1"/>
              </a:solidFill>
            </a:rPr>
            <a:t>Матусовского</a:t>
          </a:r>
          <a:r>
            <a:rPr lang="ru-RU" sz="2800" kern="1200" dirty="0" smtClean="0">
              <a:solidFill>
                <a:schemeClr val="bg1"/>
              </a:solidFill>
            </a:rPr>
            <a:t> о девушке Катюше, и этим красивым именем фронтовики стали называть полюбившуюся им новую реактивную установку. 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93073" y="127686"/>
        <a:ext cx="8310798" cy="1720464"/>
      </dsp:txXfrm>
    </dsp:sp>
    <dsp:sp modelId="{2833D4BC-FA99-49BE-9E86-335ABE17C7D8}">
      <dsp:nvSpPr>
        <dsp:cNvPr id="0" name=""/>
        <dsp:cNvSpPr/>
      </dsp:nvSpPr>
      <dsp:spPr>
        <a:xfrm>
          <a:off x="0" y="1952627"/>
          <a:ext cx="8496944" cy="1906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>
              <a:solidFill>
                <a:schemeClr val="bg1"/>
              </a:solidFill>
            </a:rPr>
            <a:t>2. Это название произошло от маркировки «КАТ» («Кумулятивный артиллерийский термитный»), стоявшей на реактивных снарядах с зажигательной начинкой.</a:t>
          </a:r>
          <a:endParaRPr lang="ru-RU" sz="2800" kern="1200">
            <a:solidFill>
              <a:schemeClr val="bg1"/>
            </a:solidFill>
          </a:endParaRPr>
        </a:p>
      </dsp:txBody>
      <dsp:txXfrm>
        <a:off x="93073" y="2045700"/>
        <a:ext cx="8310798" cy="1720464"/>
      </dsp:txXfrm>
    </dsp:sp>
    <dsp:sp modelId="{6107B7D5-5E9E-4093-948D-E004086F4741}">
      <dsp:nvSpPr>
        <dsp:cNvPr id="0" name=""/>
        <dsp:cNvSpPr/>
      </dsp:nvSpPr>
      <dsp:spPr>
        <a:xfrm>
          <a:off x="0" y="3870642"/>
          <a:ext cx="8496944" cy="19273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</a:rPr>
            <a:t>3. Прозвище «Катюша» связано с индексом «К» на корпусе миномета – клейма Воронежского завода имени Коминтерна, на котором с первых же дней войны стало выпускаться это оружие.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94088" y="3964730"/>
        <a:ext cx="8308768" cy="1739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929066"/>
            <a:ext cx="8305800" cy="729328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</a:rPr>
              <a:t>Физическая викторина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714488"/>
            <a:ext cx="8305800" cy="1981200"/>
          </a:xfrm>
        </p:spPr>
        <p:txBody>
          <a:bodyPr/>
          <a:lstStyle/>
          <a:p>
            <a:r>
              <a:rPr lang="ru-RU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Оружие победы. Легендарная «Катюша»</a:t>
            </a:r>
            <a:endParaRPr lang="ru-RU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72132" y="4786322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Разработали: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Кузина Людмила </a:t>
            </a:r>
          </a:p>
          <a:p>
            <a:r>
              <a:rPr lang="ru-RU" sz="2400" dirty="0" err="1" smtClean="0">
                <a:solidFill>
                  <a:schemeClr val="bg1"/>
                </a:solidFill>
              </a:rPr>
              <a:t>Трунина</a:t>
            </a:r>
            <a:r>
              <a:rPr lang="ru-RU" sz="2400" dirty="0" smtClean="0">
                <a:solidFill>
                  <a:schemeClr val="bg1"/>
                </a:solidFill>
              </a:rPr>
              <a:t> Анастасия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0958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5) Кто разработал реактивные снаряды для «Катюши»? </a:t>
            </a:r>
            <a:endParaRPr lang="ru-RU" sz="4000" dirty="0"/>
          </a:p>
          <a:p>
            <a:pPr algn="ctr">
              <a:buNone/>
            </a:pP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В.А.Артемьев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857488" y="4929198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Н.И.Тихомиров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8" y="3429000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И.П.Граве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673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6) Сколькими зарядами заряжалась «Катюша»?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16 зарядов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12 зарядов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 зарядов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14 зарядов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7) Какова дальность стрельбы «Катюши»?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9-9,5 км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6-6,5 км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8-8,5 км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10 км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530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8)Какие команды звучали вместо «огонь»?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«стреляй»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«пой»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«играй»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«зажигай»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5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10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9)Что обязан был сделать экипаж с «Катюшей» в случае появления риска захвата техники?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Утопить 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Снять заряды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Разобрать 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Взорвать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2000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10) Как немецкие фашисты называли «Катюшу»?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429000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«Огненный удар»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786322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«Огненный ураган»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3429000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«Огненный дождь»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4786322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«Огненный шквал»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22860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11)На каком автомобиле впервые была размешена многозарядная пусковая установка?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500166" y="3643314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ЗИС-6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143372" y="3643314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/>
              <a:t>ЗИС-151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4714884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ЗИС-5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17145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12) Какая особенность была у снарядов для БМ-13?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3214686"/>
            <a:ext cx="4286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Они были небольшого размера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00298" y="4786322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Они были тихие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3214686"/>
            <a:ext cx="30718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/>
              <a:t>Они были бездымные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3200" dirty="0" smtClean="0"/>
              <a:t>Обеим командам предоставляется развернуто ответить на 1 вопрос.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200" dirty="0" smtClean="0"/>
              <a:t>Существует 3 варианта ответа на этот вопрос. За каждый вариант дается 1 балл. Максимальное количество баллов – 3.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200" dirty="0" smtClean="0"/>
              <a:t>На вопрос отводится 90 секунд, ответы команды записывают на листах.  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Второй раунд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Почему  боевую машину БМ-13 также называли «Катюшей»?</a:t>
            </a:r>
            <a:endParaRPr lang="ru-RU" sz="4400" dirty="0"/>
          </a:p>
        </p:txBody>
      </p:sp>
      <p:pic>
        <p:nvPicPr>
          <p:cNvPr id="1026" name="Picture 2" descr="https://b1.culture.ru/c/482893.800x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7215238" cy="4608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chemeClr val="bg1"/>
                </a:solidFill>
                <a:effectLst/>
              </a:rPr>
              <a:t>Воспитательными возможностями процесса обучения по физике </a:t>
            </a:r>
            <a:r>
              <a:rPr lang="ru-RU" i="1" dirty="0" smtClean="0">
                <a:solidFill>
                  <a:schemeClr val="bg1"/>
                </a:solidFill>
                <a:effectLst/>
              </a:rPr>
              <a:t>являются:</a:t>
            </a:r>
            <a:r>
              <a:rPr lang="ru-RU" i="1" dirty="0">
                <a:solidFill>
                  <a:schemeClr val="bg1"/>
                </a:solidFill>
                <a:effectLst/>
              </a:rPr>
              <a:t/>
            </a:r>
            <a:br>
              <a:rPr lang="ru-RU" i="1" dirty="0">
                <a:solidFill>
                  <a:schemeClr val="bg1"/>
                </a:solidFill>
                <a:effectLst/>
              </a:rPr>
            </a:br>
            <a:endParaRPr lang="ru-RU" i="1" dirty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453807758"/>
              </p:ext>
            </p:extLst>
          </p:nvPr>
        </p:nvGraphicFramePr>
        <p:xfrm>
          <a:off x="611560" y="2348880"/>
          <a:ext cx="806489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287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76862867"/>
              </p:ext>
            </p:extLst>
          </p:nvPr>
        </p:nvGraphicFramePr>
        <p:xfrm>
          <a:off x="395536" y="404664"/>
          <a:ext cx="849694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2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Командам предоставляется ответить на 4 вопроса. К каждому вопросу дается  60 секунд на размышление .</a:t>
            </a:r>
          </a:p>
          <a:p>
            <a:pPr algn="ctr">
              <a:buNone/>
            </a:pPr>
            <a:r>
              <a:rPr lang="ru-RU" sz="3200" dirty="0" smtClean="0"/>
              <a:t>Команде, поднявшей руку быстрее, предоставляется право ответить первой. В случае неверного или не полного ответа, отвечает другая команда.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Третий раунд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1571636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ru-RU" sz="4000" dirty="0" smtClean="0"/>
              <a:t>Что служило топливом для снарядов, которыми стреляла "Катюша"? </a:t>
            </a:r>
          </a:p>
          <a:p>
            <a:pPr lvl="0">
              <a:buNone/>
            </a:pPr>
            <a:endParaRPr lang="ru-RU" sz="2800" dirty="0" smtClean="0"/>
          </a:p>
          <a:p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000364" y="3929066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Порох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49292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Кальмары постепенно набирая в себя «рабочее тело» - воду, с силой выталкивают ее, тем самым передвигаясь в противоположную от струи сторону. 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является "рабочим телом" в реактивных двигателях, созданных человеком?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528638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раскаленные газы – продукты горения топлива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25003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Основой чего в современном мире стал реактивный двигатель времен ВОВ?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2857496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Современный ракетный комплекс «Тополь-М»;</a:t>
            </a:r>
          </a:p>
          <a:p>
            <a:pPr algn="ctr"/>
            <a:r>
              <a:rPr lang="ru-RU" sz="3600" dirty="0" smtClean="0"/>
              <a:t>ракетные ускорители, используя принцип реактивного движения, выводят на орбиту Земли многоразовый космический корабль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2143140"/>
          </a:xfrm>
        </p:spPr>
        <p:txBody>
          <a:bodyPr/>
          <a:lstStyle/>
          <a:p>
            <a:pPr lvl="0" algn="ctr">
              <a:buNone/>
            </a:pPr>
            <a:r>
              <a:rPr lang="ru-RU" sz="4000" dirty="0" smtClean="0"/>
              <a:t>Почему «Катюше» поставили </a:t>
            </a:r>
            <a:r>
              <a:rPr lang="ru-RU" sz="4000" dirty="0" smtClean="0"/>
              <a:t>памятник в г. Рудня?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289357"/>
            <a:ext cx="83582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Памятник «Катюше» установлен в городе Рудня по той причине, что </a:t>
            </a:r>
            <a:r>
              <a:rPr lang="ru-RU" sz="2800" dirty="0" smtClean="0"/>
              <a:t>именно здесь был произведен второй залп этого </a:t>
            </a:r>
            <a:r>
              <a:rPr lang="ru-RU" sz="2800" dirty="0"/>
              <a:t>г</a:t>
            </a:r>
            <a:r>
              <a:rPr lang="ru-RU" sz="2800" dirty="0" smtClean="0"/>
              <a:t>розного оружия. Тогда только решался вопрос о массовом производстве </a:t>
            </a:r>
            <a:r>
              <a:rPr lang="ru-RU" sz="2800" dirty="0"/>
              <a:t>у</a:t>
            </a:r>
            <a:r>
              <a:rPr lang="ru-RU" sz="2800" dirty="0" smtClean="0"/>
              <a:t>становки.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6600" dirty="0" smtClean="0"/>
              <a:t>Спасибо за участие!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133655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700046"/>
              </p:ext>
            </p:extLst>
          </p:nvPr>
        </p:nvGraphicFramePr>
        <p:xfrm>
          <a:off x="457200" y="1524000"/>
          <a:ext cx="8229600" cy="4905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167198"/>
          </a:xfrm>
        </p:spPr>
        <p:txBody>
          <a:bodyPr>
            <a:noAutofit/>
          </a:bodyPr>
          <a:lstStyle/>
          <a:p>
            <a:pPr algn="just"/>
            <a:r>
              <a:rPr lang="ru-RU" sz="3200" i="1" dirty="0" smtClean="0">
                <a:solidFill>
                  <a:schemeClr val="bg1"/>
                </a:solidFill>
              </a:rPr>
              <a:t>Командам предоставляется 12 вопросов. </a:t>
            </a:r>
          </a:p>
          <a:p>
            <a:pPr algn="just"/>
            <a:r>
              <a:rPr lang="ru-RU" sz="3200" i="1" dirty="0" smtClean="0">
                <a:solidFill>
                  <a:schemeClr val="bg1"/>
                </a:solidFill>
              </a:rPr>
              <a:t>На каждый вопрос отводится 20 секунд. </a:t>
            </a:r>
            <a:endParaRPr lang="ru-RU" sz="3200" i="1" dirty="0" smtClean="0">
              <a:solidFill>
                <a:schemeClr val="bg1"/>
              </a:solidFill>
            </a:endParaRPr>
          </a:p>
          <a:p>
            <a:pPr algn="just"/>
            <a:r>
              <a:rPr lang="ru-RU" sz="3200" i="1" dirty="0" smtClean="0">
                <a:solidFill>
                  <a:schemeClr val="bg1"/>
                </a:solidFill>
              </a:rPr>
              <a:t>Право </a:t>
            </a:r>
            <a:r>
              <a:rPr lang="ru-RU" sz="3200" i="1" dirty="0" smtClean="0">
                <a:solidFill>
                  <a:schemeClr val="bg1"/>
                </a:solidFill>
              </a:rPr>
              <a:t>ответа получает команда, поднявшая руку быстрее остальных команд.</a:t>
            </a:r>
          </a:p>
          <a:p>
            <a:pPr algn="just"/>
            <a:r>
              <a:rPr lang="ru-RU" sz="3200" i="1" dirty="0" smtClean="0">
                <a:solidFill>
                  <a:schemeClr val="bg1"/>
                </a:solidFill>
              </a:rPr>
              <a:t>За каждый правильный ответ начисляется по одному баллу.</a:t>
            </a:r>
          </a:p>
          <a:p>
            <a:pPr algn="just"/>
            <a:endParaRPr lang="ru-RU" sz="2400" i="1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 раунд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14049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 smtClean="0"/>
              <a:t>1) Когда раздался первый залп боевой машины реактивной артиллерии БМ-13- «Катюши»?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14 июля 1941 года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16 июня 1941 года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16 июля 1941 года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20 июня 1941 года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23574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2) К какой артиллерии относилась БМ-13?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3214686"/>
            <a:ext cx="3429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реактивная артиллерия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4786322"/>
            <a:ext cx="3571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противотанковая артиллерия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57224" y="3214686"/>
            <a:ext cx="3429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пушечная артиллерия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929190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миномёты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2000264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4000" dirty="0" smtClean="0"/>
              <a:t>3) Возле какого города впервые вступила в бой легендарная «Катюша»? 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Брест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Орша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929190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Пинск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857752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Борисов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250033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800" dirty="0" smtClean="0"/>
              <a:t>4) Кто был командиром первой в Красной Армии экспериментальной батареи реактивной артиллерии? </a:t>
            </a:r>
            <a:endParaRPr lang="ru-RU" sz="38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429000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В.В.Аборенков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И.А.Флёров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П.А.Дегтярёв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478632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Г.Н.Маленков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224</TotalTime>
  <Words>658</Words>
  <Application>Microsoft Office PowerPoint</Application>
  <PresentationFormat>Экран (4:3)</PresentationFormat>
  <Paragraphs>100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Бумажная</vt:lpstr>
      <vt:lpstr>Оружие победы. Легендарная «Катюша»</vt:lpstr>
      <vt:lpstr>Воспитательными возможностями процесса обучения по физике являются: </vt:lpstr>
      <vt:lpstr>Цель</vt:lpstr>
      <vt:lpstr>Задачи</vt:lpstr>
      <vt:lpstr>Первый раунд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Второй раунд</vt:lpstr>
      <vt:lpstr>Презентация PowerPoint</vt:lpstr>
      <vt:lpstr>Презентация PowerPoint</vt:lpstr>
      <vt:lpstr>Третий раунд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Оружие победы. Легендарная «Катюша»</dc:title>
  <dc:creator>Dom</dc:creator>
  <cp:lastModifiedBy>Анастасия Трунина</cp:lastModifiedBy>
  <cp:revision>28</cp:revision>
  <dcterms:created xsi:type="dcterms:W3CDTF">2021-03-25T11:00:53Z</dcterms:created>
  <dcterms:modified xsi:type="dcterms:W3CDTF">2021-03-29T17:09:22Z</dcterms:modified>
</cp:coreProperties>
</file>