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0" r:id="rId3"/>
    <p:sldId id="268" r:id="rId4"/>
    <p:sldId id="273" r:id="rId5"/>
    <p:sldId id="259" r:id="rId6"/>
    <p:sldId id="257" r:id="rId7"/>
    <p:sldId id="258" r:id="rId8"/>
    <p:sldId id="272" r:id="rId9"/>
    <p:sldId id="274" r:id="rId10"/>
    <p:sldId id="264" r:id="rId11"/>
    <p:sldId id="260" r:id="rId12"/>
    <p:sldId id="269" r:id="rId13"/>
    <p:sldId id="261" r:id="rId14"/>
    <p:sldId id="262" r:id="rId15"/>
    <p:sldId id="263" r:id="rId16"/>
    <p:sldId id="271" r:id="rId17"/>
    <p:sldId id="265" r:id="rId18"/>
    <p:sldId id="275" r:id="rId19"/>
    <p:sldId id="266" r:id="rId20"/>
    <p:sldId id="26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 varScale="1">
        <p:scale>
          <a:sx n="69" d="100"/>
          <a:sy n="69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764704"/>
            <a:ext cx="8424936" cy="2747391"/>
          </a:xfrm>
        </p:spPr>
        <p:txBody>
          <a:bodyPr/>
          <a:lstStyle/>
          <a:p>
            <a:r>
              <a:rPr lang="ru-RU" sz="6000" b="1" i="1" dirty="0"/>
              <a:t>Влияние давления </a:t>
            </a:r>
            <a:r>
              <a:rPr lang="ru-RU" sz="6000" b="1" i="1" dirty="0" smtClean="0"/>
              <a:t> </a:t>
            </a:r>
            <a:br>
              <a:rPr lang="ru-RU" sz="6000" b="1" i="1" dirty="0" smtClean="0"/>
            </a:br>
            <a:r>
              <a:rPr lang="ru-RU" sz="6000" b="1" i="1" dirty="0" smtClean="0"/>
              <a:t>в </a:t>
            </a:r>
            <a:r>
              <a:rPr lang="ru-RU" sz="6000" b="1" i="1" dirty="0"/>
              <a:t>оружии времен Александра Невского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4509120"/>
            <a:ext cx="6400800" cy="2088232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Презентацию подготовили:</a:t>
            </a:r>
          </a:p>
          <a:p>
            <a:pPr algn="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Студенты ФМ-119 </a:t>
            </a:r>
          </a:p>
          <a:p>
            <a:pPr algn="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Крайнова Анастасия </a:t>
            </a:r>
          </a:p>
          <a:p>
            <a:pPr algn="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Шендрикова Ангелина</a:t>
            </a:r>
          </a:p>
          <a:p>
            <a:pPr algn="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Научный руководитель:</a:t>
            </a:r>
          </a:p>
          <a:p>
            <a:pPr algn="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Кандидат и доцент кафедры общей и экспериментальной физики  </a:t>
            </a:r>
          </a:p>
          <a:p>
            <a:pPr algn="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Губернаторова Л.И  </a:t>
            </a:r>
          </a:p>
          <a:p>
            <a:pPr algn="r"/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6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апреля 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1242 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 </a:t>
            </a:r>
            <a:r>
              <a:rPr lang="ru-RU" dirty="0">
                <a:solidFill>
                  <a:schemeClr val="tx1"/>
                </a:solidFill>
              </a:rPr>
              <a:t>— спустя всего пару недель после освобождения Пскова — состоялась великая битва на Чудском озере — легендарное Ледовое побоище у Вороньего камня.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48880"/>
            <a:ext cx="62484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62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За всю свою жизнь великий князь Александр Невский не проиграл ни одного сражения. Количество его побед колеблется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от 10 до 12 сражений</a:t>
            </a:r>
            <a:r>
              <a:rPr lang="ru-RU" dirty="0">
                <a:solidFill>
                  <a:schemeClr val="tx1"/>
                </a:solidFill>
              </a:rPr>
              <a:t>. Он считался любимым князем духовенства, покровителем православной церкви. Его кратко можно описать как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талантливого дипломата, полководца, который смог защитить Русь </a:t>
            </a:r>
            <a:r>
              <a:rPr lang="ru-RU" dirty="0">
                <a:solidFill>
                  <a:schemeClr val="tx1"/>
                </a:solidFill>
              </a:rPr>
              <a:t>от многих врагов, а также предотвратить походы монголо-татар.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835696" y="3789040"/>
            <a:ext cx="5810250" cy="289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58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640960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</a:rPr>
              <a:t>Он сделал русских людей нацией бойцов. Примером своей личной доблести </a:t>
            </a:r>
            <a:r>
              <a:rPr lang="ru-RU" sz="2800" dirty="0" smtClean="0">
                <a:solidFill>
                  <a:schemeClr val="tx1"/>
                </a:solidFill>
              </a:rPr>
              <a:t>он </a:t>
            </a:r>
            <a:r>
              <a:rPr lang="ru-RU" sz="2800" dirty="0">
                <a:solidFill>
                  <a:schemeClr val="tx1"/>
                </a:solidFill>
              </a:rPr>
              <a:t>оказал на народ огромное психологическое воздействие, заставил его позабыть страшное поражение от татаро-монгол в 1238 году на реке Сити и впредь никогда уже никого не бояться.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8" b="-549"/>
          <a:stretch/>
        </p:blipFill>
        <p:spPr bwMode="auto">
          <a:xfrm>
            <a:off x="2051720" y="3284984"/>
            <a:ext cx="5810250" cy="2745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227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136815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Давление</a:t>
            </a:r>
            <a:r>
              <a:rPr lang="ru-RU" dirty="0">
                <a:solidFill>
                  <a:schemeClr val="tx1"/>
                </a:solidFill>
              </a:rPr>
              <a:t> — физическая величина, численно равная силе, действующей на единицу площади поверхности, перпендикулярно к этой поверхности.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877" y="2205963"/>
            <a:ext cx="6191728" cy="403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51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5839" y="332656"/>
            <a:ext cx="8291264" cy="26642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– предметы, предназначенные для поражения цели при помощи мускульной силы человека при непосредственном контакте с объектом поражения, которые включают в себя холодное клиновое </a:t>
            </a:r>
            <a:r>
              <a:rPr lang="ru-RU" dirty="0" smtClean="0">
                <a:solidFill>
                  <a:schemeClr val="tx1"/>
                </a:solidFill>
              </a:rPr>
              <a:t>оружие, иное </a:t>
            </a:r>
            <a:r>
              <a:rPr lang="ru-RU" dirty="0">
                <a:solidFill>
                  <a:schemeClr val="tx1"/>
                </a:solidFill>
              </a:rPr>
              <a:t>оружие режущего, колющего, рубящего или смешанного </a:t>
            </a:r>
            <a:r>
              <a:rPr lang="ru-RU" dirty="0" smtClean="0">
                <a:solidFill>
                  <a:schemeClr val="tx1"/>
                </a:solidFill>
              </a:rPr>
              <a:t>действия, а </a:t>
            </a:r>
            <a:r>
              <a:rPr lang="ru-RU" dirty="0">
                <a:solidFill>
                  <a:schemeClr val="tx1"/>
                </a:solidFill>
              </a:rPr>
              <a:t>также </a:t>
            </a:r>
            <a:r>
              <a:rPr lang="ru-RU" dirty="0" smtClean="0">
                <a:solidFill>
                  <a:schemeClr val="tx1"/>
                </a:solidFill>
              </a:rPr>
              <a:t>оружие ударно-дробящего действия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62503" y="5085183"/>
            <a:ext cx="4296481" cy="129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0"/>
          <a:stretch/>
        </p:blipFill>
        <p:spPr bwMode="auto">
          <a:xfrm>
            <a:off x="4932040" y="5085184"/>
            <a:ext cx="3902305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1512" y="3284984"/>
            <a:ext cx="8234944" cy="15696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400" dirty="0">
                <a:solidFill>
                  <a:prstClr val="black"/>
                </a:solidFill>
                <a:latin typeface="Century Gothic"/>
              </a:rPr>
              <a:t>– предметы, предназначенные для поражения цели на расстоянии снарядом, получающим направленное движение при помощи мускульной силы человека, либо механического устройства</a:t>
            </a:r>
          </a:p>
        </p:txBody>
      </p:sp>
    </p:spTree>
    <p:extLst>
      <p:ext uri="{BB962C8B-B14F-4D97-AF65-F5344CB8AC3E}">
        <p14:creationId xmlns:p14="http://schemas.microsoft.com/office/powerpoint/2010/main" val="372992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7"/>
            <a:ext cx="8229600" cy="151216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Ударное</a:t>
            </a:r>
            <a:r>
              <a:rPr lang="ru-RU" dirty="0">
                <a:solidFill>
                  <a:schemeClr val="tx1"/>
                </a:solidFill>
              </a:rPr>
              <a:t> оружие предназначено для нанесения ударов дробящего действия за счёт его импульса ударной частью большой площади. </a:t>
            </a:r>
            <a:endParaRPr lang="ru-RU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8202" y="3733972"/>
            <a:ext cx="813690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Колющее</a:t>
            </a:r>
            <a:r>
              <a:rPr lang="ru-RU" sz="2400" dirty="0"/>
              <a:t> — для нанесения уколов остриём оружия, за счёт большого давления на маленькую площадь. </a:t>
            </a:r>
          </a:p>
          <a:p>
            <a:endParaRPr lang="ru-RU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84"/>
          <a:stretch/>
        </p:blipFill>
        <p:spPr bwMode="auto">
          <a:xfrm>
            <a:off x="1547664" y="4931775"/>
            <a:ext cx="5985565" cy="190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6" r="38677"/>
          <a:stretch/>
        </p:blipFill>
        <p:spPr bwMode="auto">
          <a:xfrm rot="5400000">
            <a:off x="3743827" y="250261"/>
            <a:ext cx="1872368" cy="5061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60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14664" y="188640"/>
            <a:ext cx="8037365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/>
              <a:t>Рубящее</a:t>
            </a:r>
            <a:r>
              <a:rPr lang="ru-RU" sz="2400" dirty="0" smtClean="0"/>
              <a:t> — </a:t>
            </a:r>
            <a:r>
              <a:rPr lang="ru-RU" sz="2400" dirty="0"/>
              <a:t>для нанесения рубящих ударов лезвием наконечника, за счёт большого давления.</a:t>
            </a:r>
          </a:p>
          <a:p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4894" y="3447563"/>
            <a:ext cx="8087135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Колюще-рубящее </a:t>
            </a:r>
            <a:r>
              <a:rPr lang="ru-RU" sz="2400" dirty="0"/>
              <a:t>оружие имеет наконечник, предназначенный для нанесения как уколов, так и рубящих ударов.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" r="7726" b="11921"/>
          <a:stretch/>
        </p:blipFill>
        <p:spPr bwMode="auto">
          <a:xfrm rot="5400000">
            <a:off x="3531862" y="262649"/>
            <a:ext cx="2002967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8"/>
          <a:stretch/>
        </p:blipFill>
        <p:spPr bwMode="auto">
          <a:xfrm>
            <a:off x="2083158" y="4681281"/>
            <a:ext cx="5056794" cy="221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55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401669" cy="864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chemeClr val="tx1"/>
                </a:solidFill>
              </a:rPr>
              <a:t>Вооружение </a:t>
            </a:r>
            <a:r>
              <a:rPr lang="ru-RU" sz="3200" b="1" dirty="0" smtClean="0">
                <a:solidFill>
                  <a:schemeClr val="tx1"/>
                </a:solidFill>
              </a:rPr>
              <a:t>русских </a:t>
            </a:r>
            <a:r>
              <a:rPr lang="ru-RU" sz="3200" b="1" dirty="0">
                <a:solidFill>
                  <a:schemeClr val="tx1"/>
                </a:solidFill>
              </a:rPr>
              <a:t>войск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0"/>
            <a:ext cx="22322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073013"/>
            <a:ext cx="63367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Наступательное вооружение, не слишком отличается от всего </a:t>
            </a:r>
            <a:r>
              <a:rPr lang="ru-RU" sz="2400" dirty="0" err="1"/>
              <a:t>домонгольского</a:t>
            </a:r>
            <a:r>
              <a:rPr lang="ru-RU" sz="2400" dirty="0"/>
              <a:t> периода и включает клинковое, то есть </a:t>
            </a:r>
            <a:r>
              <a:rPr lang="ru-RU" sz="2400" b="1" dirty="0">
                <a:solidFill>
                  <a:srgbClr val="FF0000"/>
                </a:solidFill>
              </a:rPr>
              <a:t>мечи и сабли, боевые топоры, копья, дротики и оружие ударное – булавы и шестопёры</a:t>
            </a:r>
            <a:r>
              <a:rPr lang="ru-RU" sz="2400" dirty="0"/>
              <a:t>. Важную роль играют луки.</a:t>
            </a:r>
          </a:p>
          <a:p>
            <a:r>
              <a:rPr lang="ru-RU" sz="2400" dirty="0"/>
              <a:t>Мечи, наиболее широко </a:t>
            </a:r>
            <a:r>
              <a:rPr lang="ru-RU" sz="2400" dirty="0" smtClean="0"/>
              <a:t>распространённый </a:t>
            </a:r>
            <a:r>
              <a:rPr lang="ru-RU" sz="2400" dirty="0"/>
              <a:t>вид клинкового оружия этого периода, имеют обычный для Европы облик: чаще всего близкие к позднероманскому типу, с узким долом, длинным прямым либо чуть изогнутым перекрестьем. Появляются полуторные </a:t>
            </a:r>
            <a:r>
              <a:rPr lang="ru-RU" sz="2400" dirty="0" smtClean="0"/>
              <a:t>рукояти.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6651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/>
          <a:stretch/>
        </p:blipFill>
        <p:spPr bwMode="auto">
          <a:xfrm>
            <a:off x="251520" y="476672"/>
            <a:ext cx="427536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84" y="409582"/>
            <a:ext cx="4233630" cy="617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115018"/>
            <a:ext cx="4804293" cy="674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" b="22396"/>
          <a:stretch/>
        </p:blipFill>
        <p:spPr bwMode="auto">
          <a:xfrm>
            <a:off x="5055811" y="305432"/>
            <a:ext cx="3932061" cy="625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93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496944" cy="2376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М. </a:t>
            </a:r>
            <a:r>
              <a:rPr lang="ru-RU" sz="2800" dirty="0">
                <a:solidFill>
                  <a:schemeClr val="tx1"/>
                </a:solidFill>
              </a:rPr>
              <a:t>В. Ломоносов говорил: "Всяческое беззаветное служение на благо и на силу Отечества, должно быть мерилом жизненного смысла". </a:t>
            </a:r>
            <a:endParaRPr lang="ru-RU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2800" dirty="0" smtClean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76725"/>
            <a:ext cx="3839996" cy="423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276872"/>
            <a:ext cx="46085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Главным в воспитании он считал формирование человека-патриота, отличающегося высокой нравственностью, любовью к науке, трудолюбием, служением России.</a:t>
            </a:r>
          </a:p>
        </p:txBody>
      </p:sp>
    </p:spTree>
    <p:extLst>
      <p:ext uri="{BB962C8B-B14F-4D97-AF65-F5344CB8AC3E}">
        <p14:creationId xmlns:p14="http://schemas.microsoft.com/office/powerpoint/2010/main" val="320996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412776"/>
          </a:xfrm>
        </p:spPr>
        <p:txBody>
          <a:bodyPr/>
          <a:lstStyle/>
          <a:p>
            <a:r>
              <a:rPr lang="ru-RU" dirty="0" smtClean="0"/>
              <a:t>Цель исследования: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924944"/>
            <a:ext cx="8229600" cy="118072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Выяснение форм приемов и методов осуществления внеклассной работы по физике. 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920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72816"/>
            <a:ext cx="8229600" cy="2592288"/>
          </a:xfrm>
        </p:spPr>
        <p:txBody>
          <a:bodyPr/>
          <a:lstStyle/>
          <a:p>
            <a:r>
              <a:rPr lang="ru-RU" sz="6600" dirty="0" smtClean="0"/>
              <a:t>СПАСИБО </a:t>
            </a:r>
            <a:br>
              <a:rPr lang="ru-RU" sz="6600" dirty="0" smtClean="0"/>
            </a:br>
            <a:r>
              <a:rPr lang="ru-RU" sz="6600" dirty="0" smtClean="0"/>
              <a:t/>
            </a:r>
            <a:br>
              <a:rPr lang="ru-RU" sz="6600" dirty="0" smtClean="0"/>
            </a:br>
            <a:r>
              <a:rPr lang="ru-RU" sz="6600" dirty="0" smtClean="0"/>
              <a:t>ЗА ВНИМАНИЕ!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2185729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4002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4800" dirty="0" smtClean="0"/>
              <a:t>Цели индивидуального проекта : 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84785"/>
            <a:ext cx="9144000" cy="208823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Знакомство с личностью  Александра Невского и его ролью  для нашего Отечества </a:t>
            </a:r>
          </a:p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Знакомство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с холодным оружием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войска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Александра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Невского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3429000"/>
            <a:ext cx="9144000" cy="15841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z="4800" dirty="0" smtClean="0">
                <a:solidFill>
                  <a:schemeClr val="bg1"/>
                </a:solidFill>
              </a:rPr>
              <a:t>Задачи индивидуального проекта : 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0" y="5013176"/>
            <a:ext cx="9144000" cy="19728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Выяснение классификации оружия </a:t>
            </a:r>
          </a:p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Учет 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способов изменения давления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а различных видах оружия </a:t>
            </a:r>
          </a:p>
        </p:txBody>
      </p:sp>
    </p:spTree>
    <p:extLst>
      <p:ext uri="{BB962C8B-B14F-4D97-AF65-F5344CB8AC3E}">
        <p14:creationId xmlns:p14="http://schemas.microsoft.com/office/powerpoint/2010/main" val="3630427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548680"/>
            <a:ext cx="518457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« …Что может собственных Платонов и быстрых разумов Ньютонов российская Земля рожать»  </a:t>
            </a:r>
          </a:p>
          <a:p>
            <a:pPr marL="0" indent="0">
              <a:buNone/>
            </a:pPr>
            <a:endParaRPr lang="ru-RU" sz="3200" i="1" dirty="0" smtClean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ru-RU" sz="3200" i="1" dirty="0" smtClean="0">
                <a:solidFill>
                  <a:schemeClr val="tx1"/>
                </a:solidFill>
              </a:rPr>
              <a:t>Михаил Васильевич Ломоносов </a:t>
            </a:r>
          </a:p>
          <a:p>
            <a:pPr marL="0" indent="0">
              <a:buNone/>
            </a:pP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" b="99820" l="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241376"/>
            <a:ext cx="5193063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30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502"/>
            <a:ext cx="6264696" cy="67314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600" dirty="0" smtClean="0">
                <a:solidFill>
                  <a:schemeClr val="tx1"/>
                </a:solidFill>
              </a:rPr>
              <a:t>«…</a:t>
            </a:r>
            <a:r>
              <a:rPr lang="ru-RU" sz="2600" dirty="0">
                <a:solidFill>
                  <a:schemeClr val="tx1"/>
                </a:solidFill>
              </a:rPr>
              <a:t>Его власы до стройных плеч,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tx1"/>
                </a:solidFill>
              </a:rPr>
              <a:t>Как прядь златая, упадали,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tx1"/>
                </a:solidFill>
              </a:rPr>
              <a:t>Уста </a:t>
            </a:r>
            <a:r>
              <a:rPr lang="ru-RU" sz="2600" dirty="0" err="1">
                <a:solidFill>
                  <a:schemeClr val="tx1"/>
                </a:solidFill>
              </a:rPr>
              <a:t>любовию</a:t>
            </a:r>
            <a:r>
              <a:rPr lang="ru-RU" sz="2600" dirty="0">
                <a:solidFill>
                  <a:schemeClr val="tx1"/>
                </a:solidFill>
              </a:rPr>
              <a:t> дышали,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tx1"/>
                </a:solidFill>
              </a:rPr>
              <a:t>И мудростью звучала речь.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tx1"/>
                </a:solidFill>
              </a:rPr>
              <a:t>Высокой доблестью украшен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tx1"/>
                </a:solidFill>
              </a:rPr>
              <a:t>И сердцем истинный герой 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tx1"/>
                </a:solidFill>
              </a:rPr>
              <a:t>Врагам средь битв был грозно страшен,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tx1"/>
                </a:solidFill>
              </a:rPr>
              <a:t>Вне битв – отрадой был святой.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tx1"/>
                </a:solidFill>
              </a:rPr>
              <a:t>Всегда в сознанье долга строгом,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tx1"/>
                </a:solidFill>
              </a:rPr>
              <a:t>Он правду всей душою чтил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tx1"/>
                </a:solidFill>
              </a:rPr>
              <a:t>И чувства сердца разделил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tx1"/>
                </a:solidFill>
              </a:rPr>
              <a:t>Между Отчизною и Богом</a:t>
            </a:r>
            <a:r>
              <a:rPr lang="ru-RU" sz="2600" dirty="0" smtClean="0">
                <a:solidFill>
                  <a:schemeClr val="tx1"/>
                </a:solidFill>
              </a:rPr>
              <a:t>…»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64088" y="6083340"/>
            <a:ext cx="2791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ru-RU" sz="2400" dirty="0">
                <a:solidFill>
                  <a:srgbClr val="2F5897">
                    <a:lumMod val="75000"/>
                  </a:srgbClr>
                </a:solidFill>
                <a:latin typeface="Century Gothic"/>
              </a:rPr>
              <a:t>Аполлон Майков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48680"/>
            <a:ext cx="3288107" cy="307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475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Кто </a:t>
            </a:r>
            <a:r>
              <a:rPr lang="ru-RU" dirty="0"/>
              <a:t>такой «защитник»?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7"/>
            <a:ext cx="8229600" cy="1584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/>
              <a:t>Давайте </a:t>
            </a:r>
            <a:r>
              <a:rPr lang="ru-RU" sz="2800" dirty="0"/>
              <a:t>почитаем о значении слова «защитник» по словарю Ожегова</a:t>
            </a:r>
            <a:r>
              <a:rPr lang="ru-RU" sz="2800" dirty="0" smtClean="0"/>
              <a:t>:</a:t>
            </a:r>
          </a:p>
          <a:p>
            <a:pPr marL="0" indent="0" algn="ctr">
              <a:buNone/>
            </a:pPr>
            <a:r>
              <a:rPr lang="ru-RU" sz="2800" dirty="0" smtClean="0"/>
              <a:t> </a:t>
            </a:r>
            <a:endParaRPr lang="ru-RU" sz="2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24944"/>
            <a:ext cx="2263251" cy="347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77491" y="3501008"/>
            <a:ext cx="51125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«защитник» - это тот, кто защищает, охраняет, оберегает кого-нибудь или    что-нибудь. </a:t>
            </a:r>
          </a:p>
        </p:txBody>
      </p:sp>
    </p:spTree>
    <p:extLst>
      <p:ext uri="{BB962C8B-B14F-4D97-AF65-F5344CB8AC3E}">
        <p14:creationId xmlns:p14="http://schemas.microsoft.com/office/powerpoint/2010/main" val="220657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9"/>
            <a:ext cx="8229600" cy="1656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</a:rPr>
              <a:t>Несколько  лет у нас в стране проходит Всероссийский исторический конкурс «Имя России». </a:t>
            </a:r>
            <a:endParaRPr lang="ru-RU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420888"/>
            <a:ext cx="48245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/>
              <a:t>В 2008 г Победителем этого конкурса стал Александр  Ярославович Невский. Он набрал наибольшее количество голосов (520 тыс.) и был объявлен личностью нации.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"/>
          <a:stretch/>
        </p:blipFill>
        <p:spPr bwMode="auto">
          <a:xfrm>
            <a:off x="5148064" y="1836791"/>
            <a:ext cx="3704278" cy="419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05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7584" y="1665156"/>
            <a:ext cx="6552728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Century Gothic"/>
              </a:rPr>
              <a:t>Уже в 3(4) года </a:t>
            </a:r>
            <a:r>
              <a:rPr lang="ru-RU" sz="2400" dirty="0">
                <a:solidFill>
                  <a:prstClr val="black"/>
                </a:solidFill>
                <a:latin typeface="Century Gothic"/>
              </a:rPr>
              <a:t>Александр прошел обряд княжеского пострига (т. е. посвящения в воины</a:t>
            </a:r>
            <a:r>
              <a:rPr lang="ru-RU" sz="2400" dirty="0" smtClean="0">
                <a:solidFill>
                  <a:prstClr val="black"/>
                </a:solidFill>
                <a:latin typeface="Century Gothic"/>
              </a:rPr>
              <a:t>)</a:t>
            </a:r>
            <a:endParaRPr lang="ru-RU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932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59" y="2508289"/>
            <a:ext cx="3231567" cy="435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Выноска со стрелкой вниз 3"/>
          <p:cNvSpPr/>
          <p:nvPr/>
        </p:nvSpPr>
        <p:spPr>
          <a:xfrm>
            <a:off x="251520" y="260647"/>
            <a:ext cx="5040560" cy="130715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Основные вехи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4134" y="4989895"/>
            <a:ext cx="540035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ru-RU" sz="2400" b="1" dirty="0">
                <a:solidFill>
                  <a:srgbClr val="C00000"/>
                </a:solidFill>
                <a:latin typeface="Century Gothic"/>
              </a:rPr>
              <a:t>В </a:t>
            </a:r>
            <a:r>
              <a:rPr lang="ru-RU" sz="2400" b="1" dirty="0" smtClean="0">
                <a:solidFill>
                  <a:srgbClr val="C00000"/>
                </a:solidFill>
                <a:latin typeface="Century Gothic"/>
              </a:rPr>
              <a:t>12 </a:t>
            </a:r>
            <a:r>
              <a:rPr lang="ru-RU" sz="2400" b="1" dirty="0">
                <a:solidFill>
                  <a:srgbClr val="C00000"/>
                </a:solidFill>
                <a:latin typeface="Century Gothic"/>
              </a:rPr>
              <a:t>лет </a:t>
            </a:r>
            <a:r>
              <a:rPr lang="ru-RU" sz="2400" dirty="0">
                <a:solidFill>
                  <a:prstClr val="black"/>
                </a:solidFill>
                <a:latin typeface="Century Gothic"/>
              </a:rPr>
              <a:t>уже сражался против немецких захватчиков.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3140968"/>
            <a:ext cx="5616624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+mj-lt"/>
              </a:rPr>
              <a:t>Когда Александру исполнилось </a:t>
            </a:r>
            <a:r>
              <a:rPr lang="ru-RU" sz="2400" b="1" dirty="0">
                <a:solidFill>
                  <a:srgbClr val="C00000"/>
                </a:solidFill>
                <a:latin typeface="+mj-lt"/>
              </a:rPr>
              <a:t>всего 8 лет</a:t>
            </a:r>
            <a:r>
              <a:rPr lang="ru-RU" sz="2400" dirty="0">
                <a:solidFill>
                  <a:schemeClr val="tx1"/>
                </a:solidFill>
                <a:latin typeface="+mj-lt"/>
              </a:rPr>
              <a:t>, а его брату Федору — 10, отец направил их на княжение в Великий Новгород</a:t>
            </a:r>
          </a:p>
        </p:txBody>
      </p:sp>
    </p:spTree>
    <p:extLst>
      <p:ext uri="{BB962C8B-B14F-4D97-AF65-F5344CB8AC3E}">
        <p14:creationId xmlns:p14="http://schemas.microsoft.com/office/powerpoint/2010/main" val="637615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39164" y="476672"/>
            <a:ext cx="6569140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+mj-lt"/>
              </a:rPr>
              <a:t>Одной из самых известных битв Александра считается Невская </a:t>
            </a:r>
            <a:r>
              <a:rPr lang="ru-RU" sz="2400" dirty="0" smtClean="0">
                <a:solidFill>
                  <a:schemeClr val="tx1"/>
                </a:solidFill>
                <a:latin typeface="+mj-lt"/>
              </a:rPr>
              <a:t>битва. На </a:t>
            </a:r>
            <a:r>
              <a:rPr lang="ru-RU" sz="2400" dirty="0">
                <a:solidFill>
                  <a:schemeClr val="tx1"/>
                </a:solidFill>
                <a:latin typeface="+mj-lt"/>
              </a:rPr>
              <a:t>тот момент — в 1240 году князю было </a:t>
            </a:r>
            <a:r>
              <a:rPr lang="ru-RU" sz="2400" b="1" dirty="0">
                <a:solidFill>
                  <a:srgbClr val="C00000"/>
                </a:solidFill>
                <a:latin typeface="+mj-lt"/>
              </a:rPr>
              <a:t>всего 20 лет</a:t>
            </a:r>
            <a:r>
              <a:rPr lang="ru-RU" sz="24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2555776" y="2440393"/>
            <a:ext cx="5904656" cy="129614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+mj-lt"/>
              </a:rPr>
              <a:t>Победа на Чудском озере (Ледовое побоище) была одержана князем в возрасте </a:t>
            </a:r>
            <a:r>
              <a:rPr lang="ru-RU" sz="2400" b="1" dirty="0">
                <a:solidFill>
                  <a:srgbClr val="C00000"/>
                </a:solidFill>
                <a:latin typeface="+mj-lt"/>
              </a:rPr>
              <a:t>22 лет</a:t>
            </a:r>
            <a:r>
              <a:rPr lang="ru-RU" sz="24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1085"/>
            <a:ext cx="3230563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23734" y="4437112"/>
            <a:ext cx="4968552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+mj-lt"/>
              </a:rPr>
              <a:t>Сражение на </a:t>
            </a:r>
            <a:r>
              <a:rPr lang="ru-RU" sz="2400" dirty="0" err="1" smtClean="0">
                <a:solidFill>
                  <a:schemeClr val="tx1"/>
                </a:solidFill>
                <a:latin typeface="+mj-lt"/>
              </a:rPr>
              <a:t>Омовже</a:t>
            </a:r>
            <a:r>
              <a:rPr lang="ru-RU" sz="2400" dirty="0" smtClean="0">
                <a:solidFill>
                  <a:schemeClr val="tx1"/>
                </a:solidFill>
                <a:latin typeface="+mj-lt"/>
              </a:rPr>
              <a:t>, Литовский поход, Бескровная победа и другие битвы и сражения </a:t>
            </a:r>
            <a:r>
              <a:rPr lang="ru-RU" sz="2400" dirty="0" smtClean="0">
                <a:solidFill>
                  <a:schemeClr val="tx1"/>
                </a:solidFill>
                <a:latin typeface="+mj-lt"/>
              </a:rPr>
              <a:t> </a:t>
            </a:r>
            <a:endParaRPr lang="ru-RU" sz="2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02535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392</TotalTime>
  <Words>738</Words>
  <Application>Microsoft Office PowerPoint</Application>
  <PresentationFormat>Экран (4:3)</PresentationFormat>
  <Paragraphs>63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Исполнительная</vt:lpstr>
      <vt:lpstr>Влияние давления   в оружии времен Александра Невского</vt:lpstr>
      <vt:lpstr>Цель исследования:  </vt:lpstr>
      <vt:lpstr>Цели индивидуального проекта : </vt:lpstr>
      <vt:lpstr>Презентация PowerPoint</vt:lpstr>
      <vt:lpstr>Презентация PowerPoint</vt:lpstr>
      <vt:lpstr>Кто такой «защитник»?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Влияние давления в оружии времен Александра Невского</dc:title>
  <dc:creator>Настя</dc:creator>
  <cp:lastModifiedBy>Анастасия </cp:lastModifiedBy>
  <cp:revision>30</cp:revision>
  <dcterms:created xsi:type="dcterms:W3CDTF">2021-03-19T09:37:00Z</dcterms:created>
  <dcterms:modified xsi:type="dcterms:W3CDTF">2021-03-31T15:47:35Z</dcterms:modified>
</cp:coreProperties>
</file>