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  <p:sldMasterId id="2147483734" r:id="rId4"/>
  </p:sldMasterIdLst>
  <p:sldIdLst>
    <p:sldId id="256" r:id="rId5"/>
    <p:sldId id="27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1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6467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10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7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7837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504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690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7437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448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9914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5262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2183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75761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98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651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989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1028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29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78080" y="360"/>
            <a:ext cx="2278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78080" y="360"/>
            <a:ext cx="2278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78080" y="360"/>
            <a:ext cx="2278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377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950026" y="1140031"/>
            <a:ext cx="10533413" cy="3332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3000"/>
          </a:bodyPr>
          <a:lstStyle/>
          <a:p>
            <a:pPr algn="ctr">
              <a:lnSpc>
                <a:spcPct val="89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3900" b="0" strike="noStrike" cap="all" spc="-1" dirty="0">
                <a:solidFill>
                  <a:srgbClr val="191B0E"/>
                </a:solidFill>
                <a:latin typeface="Franklin Gothic Book"/>
              </a:rPr>
              <a:t>Ледовая дружина</a:t>
            </a:r>
            <a:r>
              <a:rPr sz="2200" dirty="0"/>
              <a:t/>
            </a:r>
            <a:br>
              <a:rPr sz="2200" dirty="0"/>
            </a:br>
            <a:r>
              <a:rPr lang="ru-RU" sz="3900" b="0" strike="noStrike" cap="all" spc="-1" dirty="0">
                <a:solidFill>
                  <a:srgbClr val="191B0E"/>
                </a:solidFill>
                <a:latin typeface="Franklin Gothic Book"/>
              </a:rPr>
              <a:t>Александра Невского</a:t>
            </a:r>
            <a:r>
              <a:rPr sz="2200" dirty="0"/>
              <a:t/>
            </a:r>
            <a:br>
              <a:rPr sz="2200" dirty="0"/>
            </a:br>
            <a:r>
              <a:rPr lang="ru-RU" sz="3900" b="0" strike="noStrike" cap="all" spc="-1" dirty="0">
                <a:solidFill>
                  <a:srgbClr val="191B0E"/>
                </a:solidFill>
                <a:latin typeface="Franklin Gothic Book"/>
              </a:rPr>
              <a:t>Какие доспехи защищали участников</a:t>
            </a:r>
            <a:r>
              <a:rPr sz="2200" dirty="0"/>
              <a:t/>
            </a:r>
            <a:br>
              <a:rPr sz="2200" dirty="0"/>
            </a:br>
            <a:r>
              <a:rPr lang="ru-RU" sz="3900" b="0" strike="noStrike" cap="all" spc="-1" dirty="0">
                <a:solidFill>
                  <a:srgbClr val="191B0E"/>
                </a:solidFill>
                <a:latin typeface="Franklin Gothic Book"/>
              </a:rPr>
              <a:t>Ледового побоища</a:t>
            </a:r>
            <a:r>
              <a:rPr dirty="0"/>
              <a:t/>
            </a:r>
            <a:br>
              <a:rPr dirty="0"/>
            </a:br>
            <a:endParaRPr lang="ru-RU" sz="31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2523460" y="5039822"/>
            <a:ext cx="863640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12000"/>
              </a:lnSpc>
            </a:pP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  Подготовили студентки группы ФМ-118: </a:t>
            </a:r>
            <a:r>
              <a:rPr lang="ru-RU" sz="2000" b="0" strike="noStrike" spc="-1" dirty="0" err="1">
                <a:solidFill>
                  <a:srgbClr val="191B0E"/>
                </a:solidFill>
                <a:latin typeface="Franklin Gothic Book"/>
              </a:rPr>
              <a:t>Гришанкина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Ирина,                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12000"/>
              </a:lnSpc>
            </a:pP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Меньшагина Дарья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12000"/>
              </a:lnSpc>
            </a:pPr>
            <a:r>
              <a:rPr lang="ru-RU" sz="2000" b="0" strike="noStrike" spc="-1" dirty="0">
                <a:solidFill>
                  <a:srgbClr val="C9211E"/>
                </a:solidFill>
                <a:latin typeface="Franklin Gothic Book"/>
              </a:rPr>
              <a:t>Научный </a:t>
            </a:r>
            <a:r>
              <a:rPr lang="ru-RU" sz="2000" b="0" strike="noStrike" spc="-1" dirty="0" err="1">
                <a:solidFill>
                  <a:srgbClr val="C9211E"/>
                </a:solidFill>
                <a:latin typeface="Franklin Gothic Book"/>
              </a:rPr>
              <a:t>руководитель:кандидат</a:t>
            </a:r>
            <a:r>
              <a:rPr lang="ru-RU" sz="2000" b="0" strike="noStrike" spc="-1" dirty="0">
                <a:solidFill>
                  <a:srgbClr val="C9211E"/>
                </a:solidFill>
                <a:latin typeface="Franklin Gothic Book"/>
              </a:rPr>
              <a:t> </a:t>
            </a:r>
            <a:r>
              <a:rPr lang="ru-RU" sz="2000" b="0" strike="noStrike" spc="-1" dirty="0" err="1">
                <a:solidFill>
                  <a:srgbClr val="C9211E"/>
                </a:solidFill>
                <a:latin typeface="Franklin Gothic Book"/>
              </a:rPr>
              <a:t>пеагогических</a:t>
            </a:r>
            <a:r>
              <a:rPr lang="ru-RU" sz="2000" b="0" strike="noStrike" spc="-1" dirty="0">
                <a:solidFill>
                  <a:srgbClr val="C9211E"/>
                </a:solidFill>
                <a:latin typeface="Franklin Gothic Book"/>
              </a:rPr>
              <a:t> наук, 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12000"/>
              </a:lnSpc>
            </a:pPr>
            <a:r>
              <a:rPr lang="ru-RU" sz="2000" b="0" strike="noStrike" spc="-1" dirty="0">
                <a:solidFill>
                  <a:srgbClr val="C9211E"/>
                </a:solidFill>
                <a:latin typeface="Franklin Gothic Book"/>
              </a:rPr>
              <a:t> доцент кафедры </a:t>
            </a:r>
            <a:r>
              <a:rPr lang="ru-RU" sz="2000" b="0" strike="noStrike" spc="-1" dirty="0" err="1">
                <a:solidFill>
                  <a:srgbClr val="C9211E"/>
                </a:solidFill>
                <a:latin typeface="Franklin Gothic Book"/>
              </a:rPr>
              <a:t>ОиТФ</a:t>
            </a:r>
            <a:r>
              <a:rPr lang="ru-RU" sz="2000" b="0" strike="noStrike" spc="-1" dirty="0">
                <a:solidFill>
                  <a:srgbClr val="C9211E"/>
                </a:solidFill>
                <a:latin typeface="Franklin Gothic Book"/>
              </a:rPr>
              <a:t> </a:t>
            </a:r>
            <a:r>
              <a:rPr lang="ru-RU" sz="2000" b="0" strike="noStrike" spc="-1" dirty="0" err="1">
                <a:solidFill>
                  <a:srgbClr val="C9211E"/>
                </a:solidFill>
                <a:latin typeface="Franklin Gothic Book"/>
              </a:rPr>
              <a:t>Губернаторова</a:t>
            </a:r>
            <a:r>
              <a:rPr lang="ru-RU" sz="2000" b="0" strike="noStrike" spc="-1" dirty="0">
                <a:solidFill>
                  <a:srgbClr val="C9211E"/>
                </a:solidFill>
                <a:latin typeface="Franklin Gothic Book"/>
              </a:rPr>
              <a:t> Л.И.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849231" y="550477"/>
            <a:ext cx="6095160" cy="301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u="sng" strike="noStrike" spc="-1" dirty="0">
                <a:solidFill>
                  <a:srgbClr val="C00000"/>
                </a:solidFill>
                <a:uFillTx/>
                <a:latin typeface="Franklin Gothic Book"/>
                <a:ea typeface="DejaVu Sans"/>
              </a:rPr>
              <a:t>В</a:t>
            </a:r>
            <a:r>
              <a:rPr lang="ru-RU" sz="2400" b="0" u="sng" strike="noStrike" spc="-1" dirty="0">
                <a:solidFill>
                  <a:srgbClr val="C00000"/>
                </a:solidFill>
                <a:uFillTx/>
                <a:latin typeface="Franklin Gothic Book"/>
                <a:ea typeface="DejaVu Sans"/>
              </a:rPr>
              <a:t> апреле 1242 года у Чудского озера </a:t>
            </a:r>
            <a:r>
              <a:rPr lang="ru-RU" sz="24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произошло </a:t>
            </a:r>
            <a:r>
              <a:rPr lang="ru-RU" sz="2400" b="0" strike="noStrike" spc="-1" dirty="0">
                <a:solidFill>
                  <a:srgbClr val="C9211E"/>
                </a:solidFill>
                <a:latin typeface="Franklin Gothic Book"/>
                <a:ea typeface="DejaVu Sans"/>
              </a:rPr>
              <a:t>сражение между войском Александра Невского </a:t>
            </a:r>
            <a:r>
              <a:rPr lang="ru-RU" sz="24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и </a:t>
            </a:r>
            <a:r>
              <a:rPr lang="ru-RU" sz="2400" b="0" strike="noStrike" spc="-1" dirty="0">
                <a:solidFill>
                  <a:srgbClr val="3465A4"/>
                </a:solidFill>
                <a:latin typeface="Franklin Gothic Book"/>
                <a:ea typeface="DejaVu Sans"/>
              </a:rPr>
              <a:t>рыцарями Тевтонского ордена. </a:t>
            </a:r>
            <a:r>
              <a:rPr lang="ru-RU" sz="24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На кону была независимость Псковской и   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Новгородской земель. Бой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закончился сокрушительным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поражением крестоносцев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84" name="Рисунок 2"/>
          <p:cNvPicPr/>
          <p:nvPr/>
        </p:nvPicPr>
        <p:blipFill>
          <a:blip r:embed="rId2" cstate="print"/>
          <a:stretch/>
        </p:blipFill>
        <p:spPr>
          <a:xfrm>
            <a:off x="5184000" y="2520000"/>
            <a:ext cx="6361920" cy="40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4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0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3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927000" y="865080"/>
            <a:ext cx="6095160" cy="3476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RIA Serif"/>
                <a:ea typeface="DejaVu Sans"/>
              </a:rPr>
              <a:t>Существует </a:t>
            </a:r>
            <a:r>
              <a:rPr lang="ru-RU" sz="2000" b="0" u="sng" strike="noStrike" spc="-1" dirty="0">
                <a:solidFill>
                  <a:srgbClr val="C00000"/>
                </a:solidFill>
                <a:uFillTx/>
                <a:latin typeface="RIA Serif"/>
                <a:ea typeface="DejaVu Sans"/>
              </a:rPr>
              <a:t>много версий </a:t>
            </a:r>
            <a:r>
              <a:rPr lang="ru-RU" sz="2000" b="0" strike="noStrike" spc="-1" dirty="0">
                <a:solidFill>
                  <a:srgbClr val="000000"/>
                </a:solidFill>
                <a:latin typeface="RIA Serif"/>
                <a:ea typeface="DejaVu Sans"/>
              </a:rPr>
              <a:t>того, как проходило сражение. Береговая линия Чудского озера в XIII веке сильно отличалась от нынешней, и не исключено, что битва разворачивалась не на льду, а на суше. </a:t>
            </a:r>
            <a:r>
              <a:rPr lang="ru-RU" sz="2000" b="0" u="sng" strike="noStrike" spc="-1" dirty="0">
                <a:solidFill>
                  <a:srgbClr val="C00000"/>
                </a:solidFill>
                <a:uFillTx/>
                <a:latin typeface="RIA Serif"/>
                <a:ea typeface="DejaVu Sans"/>
              </a:rPr>
              <a:t>Наибольшую известность тем не менее </a:t>
            </a:r>
            <a:endParaRPr lang="ru-RU" sz="20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u="sng" strike="noStrike" spc="-1" dirty="0">
                <a:solidFill>
                  <a:srgbClr val="C00000"/>
                </a:solidFill>
                <a:uFillTx/>
                <a:latin typeface="RIA Serif"/>
                <a:ea typeface="DejaVu Sans"/>
              </a:rPr>
              <a:t>приобрела история о тяжёлом </a:t>
            </a:r>
            <a:endParaRPr lang="ru-RU" sz="20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u="sng" strike="noStrike" spc="-1" dirty="0">
                <a:solidFill>
                  <a:srgbClr val="C00000"/>
                </a:solidFill>
                <a:uFillTx/>
                <a:latin typeface="RIA Serif"/>
                <a:ea typeface="DejaVu Sans"/>
              </a:rPr>
              <a:t>вооружении рыцарей</a:t>
            </a:r>
            <a:r>
              <a:rPr lang="ru-RU" sz="2000" b="0" strike="noStrike" spc="-1" dirty="0">
                <a:solidFill>
                  <a:srgbClr val="000000"/>
                </a:solidFill>
                <a:latin typeface="RIA Serif"/>
                <a:ea typeface="DejaVu Sans"/>
              </a:rPr>
              <a:t>, под которым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RIA Serif"/>
                <a:ea typeface="DejaVu Sans"/>
              </a:rPr>
              <a:t>треснул весенний лёд. Но доспехи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RIA Serif"/>
                <a:ea typeface="DejaVu Sans"/>
              </a:rPr>
              <a:t>русских дружинников по весу были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RIA Serif"/>
                <a:ea typeface="DejaVu Sans"/>
              </a:rPr>
              <a:t>сравнимы с рыцарскими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86" name="Рисунок 2"/>
          <p:cNvPicPr/>
          <p:nvPr/>
        </p:nvPicPr>
        <p:blipFill>
          <a:blip r:embed="rId2" cstate="print"/>
          <a:stretch/>
        </p:blipFill>
        <p:spPr>
          <a:xfrm>
            <a:off x="5362560" y="3149640"/>
            <a:ext cx="6714360" cy="35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4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0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3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6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9" dur="5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201680" y="599400"/>
            <a:ext cx="4443120" cy="8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4000"/>
              </a:lnSpc>
            </a:pPr>
            <a:r>
              <a:rPr lang="ru-RU" sz="2000" b="1" u="sng" strike="noStrike" spc="-1" dirty="0" err="1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Тяжеловооружённый</a:t>
            </a:r>
            <a:r>
              <a:rPr lang="ru-RU" sz="20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 рыцарь</a:t>
            </a:r>
            <a:endParaRPr lang="ru-RU" sz="20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84000"/>
              </a:lnSpc>
            </a:pPr>
            <a:r>
              <a:rPr lang="ru-RU" sz="20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Тевтонского ордена</a:t>
            </a:r>
            <a:endParaRPr lang="ru-RU" sz="20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84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84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188" name="Объект 6"/>
          <p:cNvPicPr/>
          <p:nvPr/>
        </p:nvPicPr>
        <p:blipFill>
          <a:blip r:embed="rId2" cstate="print"/>
          <a:srcRect r="3084"/>
          <a:stretch/>
        </p:blipFill>
        <p:spPr>
          <a:xfrm>
            <a:off x="1791720" y="2048040"/>
            <a:ext cx="2491920" cy="385776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7316640" y="209160"/>
            <a:ext cx="4443120" cy="8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4000"/>
              </a:lnSpc>
            </a:pPr>
            <a:r>
              <a:rPr lang="ru-RU" sz="1800" b="1" u="sng" strike="noStrike" spc="-1" dirty="0" err="1">
                <a:solidFill>
                  <a:srgbClr val="D13B56"/>
                </a:solidFill>
                <a:uFillTx/>
                <a:latin typeface="Franklin Gothic Book"/>
              </a:rPr>
              <a:t>Тяжеловооружённый</a:t>
            </a:r>
            <a:r>
              <a:rPr lang="ru-RU" sz="1800" b="1" u="sng" strike="noStrike" spc="-1" dirty="0">
                <a:solidFill>
                  <a:srgbClr val="D13B56"/>
                </a:solidFill>
                <a:uFillTx/>
                <a:latin typeface="Franklin Gothic Book"/>
              </a:rPr>
              <a:t> конный копейщик</a:t>
            </a:r>
            <a:r>
              <a:rPr b="1" dirty="0"/>
              <a:t/>
            </a:r>
            <a:br>
              <a:rPr b="1" dirty="0"/>
            </a:br>
            <a:r>
              <a:rPr lang="ru-RU" sz="1800" b="1" u="sng" strike="noStrike" spc="-1" dirty="0">
                <a:solidFill>
                  <a:srgbClr val="D13B56"/>
                </a:solidFill>
                <a:uFillTx/>
                <a:latin typeface="Franklin Gothic Book"/>
              </a:rPr>
              <a:t>из старшей дружины</a:t>
            </a:r>
            <a:endParaRPr lang="ru-RU" sz="1800" b="1" strike="noStrike" spc="-1" dirty="0">
              <a:latin typeface="Arial"/>
            </a:endParaRPr>
          </a:p>
          <a:p>
            <a:pPr>
              <a:lnSpc>
                <a:spcPct val="84000"/>
              </a:lnSpc>
            </a:pPr>
            <a:endParaRPr lang="ru-RU" sz="1800" b="1" strike="noStrike" spc="-1" dirty="0">
              <a:latin typeface="Arial"/>
            </a:endParaRPr>
          </a:p>
        </p:txBody>
      </p:sp>
      <p:pic>
        <p:nvPicPr>
          <p:cNvPr id="190" name="Объект 8"/>
          <p:cNvPicPr/>
          <p:nvPr/>
        </p:nvPicPr>
        <p:blipFill>
          <a:blip r:embed="rId3" cstate="print"/>
          <a:srcRect r="19228"/>
          <a:stretch/>
        </p:blipFill>
        <p:spPr>
          <a:xfrm>
            <a:off x="8214480" y="2542680"/>
            <a:ext cx="2313360" cy="3598200"/>
          </a:xfrm>
          <a:prstGeom prst="rect">
            <a:avLst/>
          </a:prstGeom>
          <a:ln>
            <a:noFill/>
          </a:ln>
        </p:spPr>
      </p:pic>
      <p:pic>
        <p:nvPicPr>
          <p:cNvPr id="191" name="Рисунок 7"/>
          <p:cNvPicPr/>
          <p:nvPr/>
        </p:nvPicPr>
        <p:blipFill>
          <a:blip r:embed="rId4" cstate="print"/>
          <a:stretch/>
        </p:blipFill>
        <p:spPr>
          <a:xfrm>
            <a:off x="2569680" y="6022800"/>
            <a:ext cx="1791720" cy="83448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9"/>
          <p:cNvPicPr/>
          <p:nvPr/>
        </p:nvPicPr>
        <p:blipFill>
          <a:blip r:embed="rId5" cstate="print"/>
          <a:stretch/>
        </p:blipFill>
        <p:spPr>
          <a:xfrm>
            <a:off x="8395560" y="6022800"/>
            <a:ext cx="1785600" cy="834480"/>
          </a:xfrm>
          <a:prstGeom prst="rect">
            <a:avLst/>
          </a:prstGeom>
          <a:ln>
            <a:noFill/>
          </a:ln>
        </p:spPr>
      </p:pic>
      <p:sp>
        <p:nvSpPr>
          <p:cNvPr id="193" name="CustomShape 3"/>
          <p:cNvSpPr/>
          <p:nvPr/>
        </p:nvSpPr>
        <p:spPr>
          <a:xfrm>
            <a:off x="1580760" y="862200"/>
            <a:ext cx="402264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Основой одежды рыцаря была </a:t>
            </a:r>
            <a:r>
              <a:rPr lang="ru-RU" sz="1600" b="1" i="1" u="sng" strike="noStrike" spc="-1">
                <a:solidFill>
                  <a:srgbClr val="906B18"/>
                </a:solidFill>
                <a:uFillTx/>
                <a:latin typeface="Franklin Gothic Book"/>
                <a:ea typeface="DejaVu Sans"/>
              </a:rPr>
              <a:t>камиза -льняная туника</a:t>
            </a: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. На ноги надевали </a:t>
            </a:r>
            <a:r>
              <a:rPr lang="ru-RU" sz="1600" b="1" i="1" u="sng" strike="noStrike" spc="-1">
                <a:solidFill>
                  <a:srgbClr val="906B18"/>
                </a:solidFill>
                <a:uFillTx/>
                <a:latin typeface="Franklin Gothic Book"/>
                <a:ea typeface="DejaVu Sans"/>
              </a:rPr>
              <a:t>штаны и плотные обмотки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7288920" y="757800"/>
            <a:ext cx="4427640" cy="179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i="1" u="sng" strike="noStrike" spc="-1">
                <a:solidFill>
                  <a:srgbClr val="906B18"/>
                </a:solidFill>
                <a:uFillTx/>
                <a:latin typeface="Franklin Gothic Book"/>
                <a:ea typeface="DejaVu Sans"/>
              </a:rPr>
              <a:t>Нижняя рубаха </a:t>
            </a: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шилась из белёного льняного полотна или, реже, тонкой шерсти полотняного плетения. </a:t>
            </a:r>
            <a:r>
              <a:rPr lang="ru-RU" sz="1600" b="1" i="1" u="sng" strike="noStrike" spc="-1">
                <a:solidFill>
                  <a:srgbClr val="906B18"/>
                </a:solidFill>
                <a:uFillTx/>
                <a:latin typeface="Franklin Gothic Book"/>
                <a:ea typeface="DejaVu Sans"/>
              </a:rPr>
              <a:t>Штаны (порты)</a:t>
            </a: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 могли быть ткаными или кожаными. Ноги покрывали </a:t>
            </a:r>
            <a:r>
              <a:rPr lang="ru-RU" sz="1600" b="1" u="sng" strike="noStrike" spc="-1">
                <a:solidFill>
                  <a:srgbClr val="906B18"/>
                </a:solidFill>
                <a:uFillTx/>
                <a:latin typeface="Franklin Gothic Book"/>
                <a:ea typeface="DejaVu Sans"/>
              </a:rPr>
              <a:t>обмотками из шерстяных и холщовых лент — онучами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371600" y="220680"/>
            <a:ext cx="4443120" cy="8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4000"/>
              </a:lnSpc>
            </a:pPr>
            <a:r>
              <a:rPr lang="ru-RU" sz="2000" b="1" u="sng" strike="noStrike" spc="-1" dirty="0" err="1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Тяжеловооружённый</a:t>
            </a:r>
            <a:r>
              <a:rPr lang="ru-RU" sz="20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 рыцарь</a:t>
            </a:r>
            <a:endParaRPr lang="ru-RU" sz="20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84000"/>
              </a:lnSpc>
            </a:pPr>
            <a:r>
              <a:rPr lang="ru-RU" sz="20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Тевтонского ордена</a:t>
            </a:r>
            <a:endParaRPr lang="ru-RU" sz="20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84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7160040" y="239400"/>
            <a:ext cx="4857120" cy="8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4000"/>
              </a:lnSpc>
            </a:pPr>
            <a:r>
              <a:rPr lang="ru-RU" sz="2000" b="1" u="sng" strike="noStrike" spc="-1" dirty="0" err="1">
                <a:solidFill>
                  <a:srgbClr val="D13B56"/>
                </a:solidFill>
                <a:uFillTx/>
                <a:latin typeface="Franklin Gothic Book"/>
              </a:rPr>
              <a:t>Тяжеловооружённый</a:t>
            </a:r>
            <a:r>
              <a:rPr lang="ru-RU" sz="2000" b="1" u="sng" strike="noStrike" spc="-1" dirty="0">
                <a:solidFill>
                  <a:srgbClr val="D13B56"/>
                </a:solidFill>
                <a:uFillTx/>
                <a:latin typeface="Franklin Gothic Book"/>
              </a:rPr>
              <a:t> конный копейщик</a:t>
            </a:r>
            <a:r>
              <a:rPr b="1" dirty="0"/>
              <a:t/>
            </a:r>
            <a:br>
              <a:rPr b="1" dirty="0"/>
            </a:br>
            <a:r>
              <a:rPr lang="ru-RU" sz="2000" b="1" u="sng" strike="noStrike" spc="-1" dirty="0">
                <a:solidFill>
                  <a:srgbClr val="D13B56"/>
                </a:solidFill>
                <a:uFillTx/>
                <a:latin typeface="Franklin Gothic Book"/>
              </a:rPr>
              <a:t>из старшей дружины</a:t>
            </a:r>
            <a:endParaRPr lang="ru-RU" sz="2000" b="1" strike="noStrike" spc="-1" dirty="0">
              <a:latin typeface="Arial"/>
            </a:endParaRPr>
          </a:p>
          <a:p>
            <a:pPr>
              <a:lnSpc>
                <a:spcPct val="84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197" name="Объект 5"/>
          <p:cNvPicPr/>
          <p:nvPr/>
        </p:nvPicPr>
        <p:blipFill>
          <a:blip r:embed="rId2" cstate="print"/>
          <a:stretch/>
        </p:blipFill>
        <p:spPr>
          <a:xfrm>
            <a:off x="1706400" y="2543400"/>
            <a:ext cx="2956320" cy="3418920"/>
          </a:xfrm>
          <a:prstGeom prst="rect">
            <a:avLst/>
          </a:prstGeom>
          <a:ln>
            <a:noFill/>
          </a:ln>
        </p:spPr>
      </p:pic>
      <p:pic>
        <p:nvPicPr>
          <p:cNvPr id="198" name="Объект 10"/>
          <p:cNvPicPr/>
          <p:nvPr/>
        </p:nvPicPr>
        <p:blipFill>
          <a:blip r:embed="rId3" cstate="print"/>
          <a:stretch/>
        </p:blipFill>
        <p:spPr>
          <a:xfrm>
            <a:off x="7698600" y="2511360"/>
            <a:ext cx="3129480" cy="3568320"/>
          </a:xfrm>
          <a:prstGeom prst="rect">
            <a:avLst/>
          </a:prstGeom>
          <a:ln>
            <a:noFill/>
          </a:ln>
        </p:spPr>
      </p:pic>
      <p:pic>
        <p:nvPicPr>
          <p:cNvPr id="199" name="Рисунок 11"/>
          <p:cNvPicPr/>
          <p:nvPr/>
        </p:nvPicPr>
        <p:blipFill>
          <a:blip r:embed="rId4" cstate="print"/>
          <a:stretch/>
        </p:blipFill>
        <p:spPr>
          <a:xfrm>
            <a:off x="2074320" y="6022800"/>
            <a:ext cx="1785600" cy="834480"/>
          </a:xfrm>
          <a:prstGeom prst="rect">
            <a:avLst/>
          </a:prstGeom>
          <a:ln>
            <a:noFill/>
          </a:ln>
        </p:spPr>
      </p:pic>
      <p:pic>
        <p:nvPicPr>
          <p:cNvPr id="200" name="Рисунок 12"/>
          <p:cNvPicPr/>
          <p:nvPr/>
        </p:nvPicPr>
        <p:blipFill>
          <a:blip r:embed="rId5" cstate="print"/>
          <a:stretch/>
        </p:blipFill>
        <p:spPr>
          <a:xfrm>
            <a:off x="8351640" y="6022800"/>
            <a:ext cx="1785600" cy="834480"/>
          </a:xfrm>
          <a:prstGeom prst="rect">
            <a:avLst/>
          </a:prstGeom>
          <a:ln>
            <a:noFill/>
          </a:ln>
        </p:spPr>
      </p:pic>
      <p:sp>
        <p:nvSpPr>
          <p:cNvPr id="201" name="CustomShape 3"/>
          <p:cNvSpPr/>
          <p:nvPr/>
        </p:nvSpPr>
        <p:spPr>
          <a:xfrm>
            <a:off x="1593720" y="731520"/>
            <a:ext cx="386604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u="sng" strike="noStrike" spc="-1" dirty="0">
                <a:solidFill>
                  <a:srgbClr val="906B18"/>
                </a:solidFill>
                <a:uFillTx/>
                <a:latin typeface="Franklin Gothic Book"/>
                <a:ea typeface="DejaVu Sans"/>
              </a:rPr>
              <a:t>Кольчужные чулки рыцаря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В Европе </a:t>
            </a:r>
            <a:r>
              <a:rPr lang="ru-RU" sz="1600" b="1" strike="noStrike" spc="-1" dirty="0">
                <a:solidFill>
                  <a:srgbClr val="906B18"/>
                </a:solidFill>
                <a:latin typeface="Franklin Gothic Book"/>
                <a:ea typeface="DejaVu Sans"/>
              </a:rPr>
              <a:t>кольчужные чулки </a:t>
            </a: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имели аналогичный вид и активно использовались рыцарями вплоть до появления латных доспехов. Подошвы таких чулок обычно делали из кожи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7537320" y="849240"/>
            <a:ext cx="364392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906B18"/>
                </a:solidFill>
                <a:latin typeface="Franklin Gothic Book"/>
                <a:ea typeface="DejaVu Sans"/>
              </a:rPr>
              <a:t>Кольчужные чулки дружинника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Наличие </a:t>
            </a:r>
            <a:r>
              <a:rPr lang="ru-RU" sz="1600" b="1" strike="noStrike" spc="-1" dirty="0">
                <a:solidFill>
                  <a:srgbClr val="906B18"/>
                </a:solidFill>
                <a:latin typeface="Franklin Gothic Book"/>
                <a:ea typeface="DejaVu Sans"/>
              </a:rPr>
              <a:t>кольчужных чулок </a:t>
            </a: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отличало богатых воинов. Они крепились к поясу, иногда с дополнительной шнуровкой сзади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371600" y="280440"/>
            <a:ext cx="4443120" cy="8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4000"/>
              </a:lnSpc>
            </a:pPr>
            <a:r>
              <a:rPr lang="ru-RU" sz="2000" b="1" u="sng" strike="noStrike" spc="-1" dirty="0" err="1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Тяжеловооружённый</a:t>
            </a:r>
            <a:r>
              <a:rPr lang="ru-RU" sz="20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 рыцарь</a:t>
            </a:r>
            <a:endParaRPr lang="ru-RU" sz="20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84000"/>
              </a:lnSpc>
            </a:pPr>
            <a:r>
              <a:rPr lang="ru-RU" sz="20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Тевтонского ордена</a:t>
            </a:r>
            <a:endParaRPr lang="ru-RU" sz="20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84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6815160" y="305640"/>
            <a:ext cx="4973760" cy="8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4000"/>
              </a:lnSpc>
            </a:pPr>
            <a:r>
              <a:rPr lang="ru-RU" sz="2000" b="1" u="sng" strike="noStrike" spc="-1" dirty="0" err="1">
                <a:solidFill>
                  <a:srgbClr val="D13B56"/>
                </a:solidFill>
                <a:uFillTx/>
                <a:latin typeface="Franklin Gothic Book"/>
              </a:rPr>
              <a:t>Тяжеловооружённый</a:t>
            </a:r>
            <a:r>
              <a:rPr lang="ru-RU" sz="2000" b="1" u="sng" strike="noStrike" spc="-1" dirty="0">
                <a:solidFill>
                  <a:srgbClr val="D13B56"/>
                </a:solidFill>
                <a:uFillTx/>
                <a:latin typeface="Franklin Gothic Book"/>
              </a:rPr>
              <a:t> конный копейщик</a:t>
            </a:r>
            <a:r>
              <a:rPr b="1" dirty="0"/>
              <a:t/>
            </a:r>
            <a:br>
              <a:rPr b="1" dirty="0"/>
            </a:br>
            <a:r>
              <a:rPr lang="ru-RU" sz="2000" b="1" u="sng" strike="noStrike" spc="-1" dirty="0">
                <a:solidFill>
                  <a:srgbClr val="D13B56"/>
                </a:solidFill>
                <a:uFillTx/>
                <a:latin typeface="Franklin Gothic Book"/>
              </a:rPr>
              <a:t>из старшей дружины</a:t>
            </a:r>
            <a:endParaRPr lang="ru-RU" sz="2000" b="1" strike="noStrike" spc="-1" dirty="0">
              <a:latin typeface="Arial"/>
            </a:endParaRPr>
          </a:p>
          <a:p>
            <a:pPr>
              <a:lnSpc>
                <a:spcPct val="84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205" name="Рисунок 6"/>
          <p:cNvPicPr/>
          <p:nvPr/>
        </p:nvPicPr>
        <p:blipFill>
          <a:blip r:embed="rId2" cstate="print"/>
          <a:stretch/>
        </p:blipFill>
        <p:spPr>
          <a:xfrm>
            <a:off x="2214720" y="2490120"/>
            <a:ext cx="3042360" cy="3475440"/>
          </a:xfrm>
          <a:prstGeom prst="rect">
            <a:avLst/>
          </a:prstGeom>
          <a:ln>
            <a:noFill/>
          </a:ln>
        </p:spPr>
      </p:pic>
      <p:pic>
        <p:nvPicPr>
          <p:cNvPr id="206" name="Рисунок 7"/>
          <p:cNvPicPr/>
          <p:nvPr/>
        </p:nvPicPr>
        <p:blipFill>
          <a:blip r:embed="rId3" cstate="print"/>
          <a:stretch/>
        </p:blipFill>
        <p:spPr>
          <a:xfrm>
            <a:off x="8055720" y="2583720"/>
            <a:ext cx="2259360" cy="3383280"/>
          </a:xfrm>
          <a:prstGeom prst="rect">
            <a:avLst/>
          </a:prstGeom>
          <a:ln>
            <a:noFill/>
          </a:ln>
        </p:spPr>
      </p:pic>
      <p:pic>
        <p:nvPicPr>
          <p:cNvPr id="207" name="Рисунок 8"/>
          <p:cNvPicPr/>
          <p:nvPr/>
        </p:nvPicPr>
        <p:blipFill>
          <a:blip r:embed="rId4" cstate="print"/>
          <a:stretch/>
        </p:blipFill>
        <p:spPr>
          <a:xfrm>
            <a:off x="2709720" y="6022800"/>
            <a:ext cx="1785600" cy="83448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9"/>
          <p:cNvPicPr/>
          <p:nvPr/>
        </p:nvPicPr>
        <p:blipFill>
          <a:blip r:embed="rId5" cstate="print"/>
          <a:stretch/>
        </p:blipFill>
        <p:spPr>
          <a:xfrm>
            <a:off x="8336520" y="6022800"/>
            <a:ext cx="1785600" cy="834480"/>
          </a:xfrm>
          <a:prstGeom prst="rect">
            <a:avLst/>
          </a:prstGeom>
          <a:ln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1486080" y="685800"/>
            <a:ext cx="455688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906B18"/>
                </a:solidFill>
                <a:latin typeface="Franklin Gothic Book"/>
                <a:ea typeface="DejaVu Sans"/>
              </a:rPr>
              <a:t>Кольчуга рыцаря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906B18"/>
                </a:solidFill>
                <a:latin typeface="Franklin Gothic Book"/>
                <a:ea typeface="DejaVu Sans"/>
              </a:rPr>
              <a:t>Рыцарская кольчуга </a:t>
            </a: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чаще всего была уже сплетена с капюшоном и рукавицами, образуя цельное защитное облачение </a:t>
            </a:r>
            <a:r>
              <a:rPr lang="ru-RU" sz="1600" b="1" strike="noStrike" spc="-1" dirty="0">
                <a:solidFill>
                  <a:srgbClr val="906B18"/>
                </a:solidFill>
                <a:latin typeface="Franklin Gothic Book"/>
                <a:ea typeface="DejaVu Sans"/>
              </a:rPr>
              <a:t>— </a:t>
            </a:r>
            <a:r>
              <a:rPr lang="ru-RU" sz="1600" b="1" strike="noStrike" spc="-1" dirty="0" err="1">
                <a:solidFill>
                  <a:srgbClr val="906B18"/>
                </a:solidFill>
                <a:latin typeface="Franklin Gothic Book"/>
                <a:ea typeface="DejaVu Sans"/>
              </a:rPr>
              <a:t>хауберк</a:t>
            </a: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. Поверх кольчужного капюшона на голову надевался валик, чтобы шлем сидел плотнее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6519960" y="757080"/>
            <a:ext cx="542844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906B18"/>
                </a:solidFill>
                <a:latin typeface="Franklin Gothic Book"/>
                <a:ea typeface="DejaVu Sans"/>
              </a:rPr>
              <a:t>Кольчуга дружинника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906B18"/>
                </a:solidFill>
                <a:latin typeface="Franklin Gothic Book"/>
                <a:ea typeface="DejaVu Sans"/>
              </a:rPr>
              <a:t>Кольчуга (панцирь) </a:t>
            </a: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из железных колец была наиболее распространённым доспехом как на Руси, так и в Европе. На её изготовление требовалось несколько сотен часов работы и около 25 тысяч колец. Даже самая простая кольчуга стоила очень дорого и считалась хорошим трофеем в сражении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437111" y="1152000"/>
            <a:ext cx="9506889" cy="115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Масса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Тяжеловооружённого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 рыцаря  Тевтонского ордена с кольчугой составляет  95900 г, а масса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Тяжеловооружённого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конного копейщика</a:t>
            </a:r>
            <a:r>
              <a:rPr sz="2200" dirty="0"/>
              <a:t/>
            </a:r>
            <a:br>
              <a:rPr sz="2200" dirty="0"/>
            </a:b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из старшей дружины 94200 г. </a:t>
            </a:r>
            <a:r>
              <a:rPr lang="ru-RU" sz="2200" b="0" strike="noStrike" spc="-1" dirty="0">
                <a:solidFill>
                  <a:srgbClr val="B85C00"/>
                </a:solidFill>
                <a:latin typeface="Times New Roman"/>
                <a:ea typeface="Microsoft YaHei"/>
              </a:rPr>
              <a:t>Вычислите силу тяжести, действующую на них.</a:t>
            </a:r>
            <a:endParaRPr lang="ru-RU" sz="2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1437111" y="2646706"/>
            <a:ext cx="9761517" cy="94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400" b="1" u="sng" strike="noStrike" spc="-1" dirty="0" smtClean="0">
                <a:solidFill>
                  <a:srgbClr val="C9211E"/>
                </a:solidFill>
                <a:latin typeface="Franklin Gothic Book"/>
              </a:rPr>
              <a:t>Методическая рекомендация</a:t>
            </a:r>
            <a:r>
              <a:rPr lang="ru-RU" sz="2400" b="0" strike="noStrike" spc="-1" dirty="0" smtClean="0">
                <a:solidFill>
                  <a:srgbClr val="C9211E"/>
                </a:solidFill>
                <a:latin typeface="Franklin Gothic Book"/>
              </a:rPr>
              <a:t>: Задача </a:t>
            </a:r>
            <a:r>
              <a:rPr lang="ru-RU" sz="2400" b="0" strike="noStrike" spc="-1" dirty="0">
                <a:solidFill>
                  <a:srgbClr val="C9211E"/>
                </a:solidFill>
                <a:latin typeface="Franklin Gothic Book"/>
              </a:rPr>
              <a:t>составлена для того, чтобы школьники в дальнейшем смогли определить: какой воин находился в большей безопасности, находясь на льду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1437111" y="4238547"/>
            <a:ext cx="4392000" cy="196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84000"/>
              </a:lnSpc>
            </a:pPr>
            <a:r>
              <a:rPr lang="ru-RU" sz="2400" b="1" u="sng" strike="noStrike" spc="-1" dirty="0" err="1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Тяжеловооружённый</a:t>
            </a:r>
            <a:r>
              <a:rPr lang="ru-RU" sz="24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 рыцарь</a:t>
            </a:r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24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Тевтонского ордена</a:t>
            </a:r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40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959 Н</a:t>
            </a:r>
            <a:endParaRPr lang="ru-RU" sz="40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14" name="TextShape 4"/>
          <p:cNvSpPr txBox="1"/>
          <p:nvPr/>
        </p:nvSpPr>
        <p:spPr>
          <a:xfrm>
            <a:off x="6791750" y="4238547"/>
            <a:ext cx="5112000" cy="201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400" b="1" u="sng" strike="noStrike" spc="-1" dirty="0" err="1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Тяжеловооружённый</a:t>
            </a:r>
            <a:r>
              <a:rPr lang="ru-RU" sz="2400" b="1" u="sng" strike="noStrike" spc="-1" dirty="0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 конный копейщик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dirty="0"/>
              <a:t/>
            </a:r>
            <a:br>
              <a:rPr b="1" dirty="0"/>
            </a:br>
            <a:r>
              <a:rPr lang="ru-RU" sz="2400" b="1" u="sng" strike="noStrike" spc="-1" dirty="0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из старшей дружины</a:t>
            </a:r>
            <a:endParaRPr lang="ru-RU" sz="2400" b="1" strike="noStrike" spc="-1" dirty="0">
              <a:latin typeface="Arial"/>
            </a:endParaRPr>
          </a:p>
          <a:p>
            <a:pPr algn="ctr"/>
            <a:endParaRPr lang="ru-RU" sz="2400" b="1" strike="noStrike" spc="-1" dirty="0">
              <a:latin typeface="Arial"/>
            </a:endParaRPr>
          </a:p>
          <a:p>
            <a:pPr algn="ctr"/>
            <a:r>
              <a:rPr lang="ru-RU" sz="4000" b="1" u="sng" strike="noStrike" spc="-1" dirty="0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942 Н</a:t>
            </a:r>
            <a:endParaRPr lang="ru-RU" sz="40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3871" y="373182"/>
            <a:ext cx="418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Авторская задача №1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042200" y="583200"/>
            <a:ext cx="4937040" cy="73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4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84000"/>
              </a:lnSpc>
            </a:pPr>
            <a:r>
              <a:rPr lang="ru-RU" sz="2400" b="1" u="sng" strike="noStrike" spc="-1" dirty="0" err="1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Тяжеловооружённый</a:t>
            </a:r>
            <a:r>
              <a:rPr lang="ru-RU" sz="24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 рыцарь</a:t>
            </a:r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84000"/>
              </a:lnSpc>
            </a:pPr>
            <a:r>
              <a:rPr lang="ru-RU" sz="24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Тевтонского ордена</a:t>
            </a:r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84000"/>
              </a:lnSpc>
            </a:pPr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4829400" y="1319400"/>
            <a:ext cx="3618720" cy="37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marL="384120" indent="-383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906B18"/>
              </a:buClr>
              <a:buFont typeface="Franklin Gothic Book"/>
              <a:buChar char="■"/>
            </a:pPr>
            <a:r>
              <a:rPr lang="ru-RU" sz="2000" b="1" strike="noStrike" spc="-1" dirty="0">
                <a:solidFill>
                  <a:srgbClr val="906B18"/>
                </a:solidFill>
                <a:latin typeface="Franklin Gothic Book"/>
              </a:rPr>
              <a:t>Копьё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r>
              <a:rPr lang="ru-RU" sz="2000" b="0" strike="noStrike" spc="-1" dirty="0">
                <a:solidFill>
                  <a:srgbClr val="C00000"/>
                </a:solidFill>
                <a:latin typeface="Franklin Gothic Book"/>
              </a:rPr>
              <a:t>Копья</a:t>
            </a:r>
            <a:r>
              <a:rPr lang="ru-RU" sz="2000" b="0" strike="noStrike" spc="-1" dirty="0">
                <a:solidFill>
                  <a:srgbClr val="906B18"/>
                </a:solidFill>
                <a:latin typeface="Franklin Gothic Book"/>
              </a:rPr>
              <a:t> 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имели первостепенное значение: с их помощью врага выбивали из седла. Копьё могло достигать пяти метров в длину и имело довольно значительный вес: держать его в бою одной рукой было сложно и воин зажимал копьё под мышкой. Сила такого удара включала массу самого воина и его лошади на полном скаку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1977480" y="5886360"/>
            <a:ext cx="1751760" cy="7614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105,8 кг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18" name="Рисунок 4"/>
          <p:cNvPicPr/>
          <p:nvPr/>
        </p:nvPicPr>
        <p:blipFill>
          <a:blip r:embed="rId2" cstate="print"/>
          <a:srcRect b="17691"/>
          <a:stretch/>
        </p:blipFill>
        <p:spPr>
          <a:xfrm>
            <a:off x="1027080" y="1143360"/>
            <a:ext cx="3652560" cy="4553640"/>
          </a:xfrm>
          <a:prstGeom prst="rect">
            <a:avLst/>
          </a:prstGeom>
          <a:ln>
            <a:noFill/>
          </a:ln>
        </p:spPr>
      </p:pic>
      <p:pic>
        <p:nvPicPr>
          <p:cNvPr id="219" name="Рисунок 5"/>
          <p:cNvPicPr/>
          <p:nvPr/>
        </p:nvPicPr>
        <p:blipFill>
          <a:blip r:embed="rId3" cstate="print"/>
          <a:srcRect b="18116"/>
          <a:stretch/>
        </p:blipFill>
        <p:spPr>
          <a:xfrm>
            <a:off x="8597880" y="999720"/>
            <a:ext cx="3415680" cy="4601160"/>
          </a:xfrm>
          <a:prstGeom prst="rect">
            <a:avLst/>
          </a:prstGeom>
          <a:ln>
            <a:noFill/>
          </a:ln>
        </p:spPr>
      </p:pic>
      <p:sp>
        <p:nvSpPr>
          <p:cNvPr id="220" name="CustomShape 4"/>
          <p:cNvSpPr/>
          <p:nvPr/>
        </p:nvSpPr>
        <p:spPr>
          <a:xfrm>
            <a:off x="8800200" y="5698080"/>
            <a:ext cx="1751760" cy="7614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107,6 кг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6438960" y="190800"/>
            <a:ext cx="6095160" cy="7113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4000"/>
              </a:lnSpc>
            </a:pPr>
            <a:r>
              <a:rPr lang="ru-RU" sz="2400" b="1" u="sng" strike="noStrike" spc="-1" dirty="0" err="1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Тяжеловооружённый</a:t>
            </a:r>
            <a:r>
              <a:rPr lang="ru-RU" sz="2400" b="1" u="sng" strike="noStrike" spc="-1" dirty="0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 конный копейщик</a:t>
            </a:r>
            <a:r>
              <a:rPr b="1" dirty="0"/>
              <a:t/>
            </a:r>
            <a:br>
              <a:rPr b="1" dirty="0"/>
            </a:br>
            <a:r>
              <a:rPr lang="ru-RU" sz="2400" b="1" u="sng" strike="noStrike" spc="-1" dirty="0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из старшей дружины</a:t>
            </a:r>
            <a:endParaRPr lang="ru-RU" sz="2400" b="1" strike="noStrike" spc="-1" dirty="0">
              <a:latin typeface="Arial"/>
            </a:endParaRPr>
          </a:p>
        </p:txBody>
      </p:sp>
      <p:sp>
        <p:nvSpPr>
          <p:cNvPr id="222" name="CustomShape 6"/>
          <p:cNvSpPr/>
          <p:nvPr/>
        </p:nvSpPr>
        <p:spPr>
          <a:xfrm>
            <a:off x="5085360" y="5472000"/>
            <a:ext cx="2808000" cy="936000"/>
          </a:xfrm>
          <a:custGeom>
            <a:avLst/>
            <a:gdLst/>
            <a:ahLst/>
            <a:cxnLst/>
            <a:rect l="0" t="0" r="r" b="b"/>
            <a:pathLst>
              <a:path w="7802" h="2602">
                <a:moveTo>
                  <a:pt x="433" y="0"/>
                </a:moveTo>
                <a:lnTo>
                  <a:pt x="434" y="0"/>
                </a:lnTo>
                <a:cubicBezTo>
                  <a:pt x="357" y="0"/>
                  <a:pt x="283" y="20"/>
                  <a:pt x="217" y="58"/>
                </a:cubicBezTo>
                <a:cubicBezTo>
                  <a:pt x="151" y="96"/>
                  <a:pt x="96" y="151"/>
                  <a:pt x="58" y="217"/>
                </a:cubicBezTo>
                <a:cubicBezTo>
                  <a:pt x="20" y="283"/>
                  <a:pt x="0" y="357"/>
                  <a:pt x="0" y="434"/>
                </a:cubicBezTo>
                <a:lnTo>
                  <a:pt x="0" y="2167"/>
                </a:lnTo>
                <a:lnTo>
                  <a:pt x="0" y="2168"/>
                </a:lnTo>
                <a:cubicBezTo>
                  <a:pt x="0" y="2244"/>
                  <a:pt x="20" y="2318"/>
                  <a:pt x="58" y="2384"/>
                </a:cubicBezTo>
                <a:cubicBezTo>
                  <a:pt x="96" y="2450"/>
                  <a:pt x="151" y="2505"/>
                  <a:pt x="217" y="2543"/>
                </a:cubicBezTo>
                <a:cubicBezTo>
                  <a:pt x="283" y="2581"/>
                  <a:pt x="357" y="2601"/>
                  <a:pt x="434" y="2601"/>
                </a:cubicBezTo>
                <a:lnTo>
                  <a:pt x="7367" y="2601"/>
                </a:lnTo>
                <a:lnTo>
                  <a:pt x="7368" y="2601"/>
                </a:lnTo>
                <a:cubicBezTo>
                  <a:pt x="7444" y="2601"/>
                  <a:pt x="7518" y="2581"/>
                  <a:pt x="7584" y="2543"/>
                </a:cubicBezTo>
                <a:cubicBezTo>
                  <a:pt x="7650" y="2505"/>
                  <a:pt x="7705" y="2450"/>
                  <a:pt x="7743" y="2384"/>
                </a:cubicBezTo>
                <a:cubicBezTo>
                  <a:pt x="7781" y="2318"/>
                  <a:pt x="7801" y="2244"/>
                  <a:pt x="7801" y="2168"/>
                </a:cubicBezTo>
                <a:lnTo>
                  <a:pt x="7801" y="433"/>
                </a:lnTo>
                <a:lnTo>
                  <a:pt x="7801" y="434"/>
                </a:lnTo>
                <a:lnTo>
                  <a:pt x="7801" y="434"/>
                </a:lnTo>
                <a:cubicBezTo>
                  <a:pt x="7801" y="357"/>
                  <a:pt x="7781" y="283"/>
                  <a:pt x="7743" y="217"/>
                </a:cubicBezTo>
                <a:cubicBezTo>
                  <a:pt x="7705" y="151"/>
                  <a:pt x="7650" y="96"/>
                  <a:pt x="7584" y="58"/>
                </a:cubicBezTo>
                <a:cubicBezTo>
                  <a:pt x="7518" y="20"/>
                  <a:pt x="7444" y="0"/>
                  <a:pt x="7368" y="0"/>
                </a:cubicBezTo>
                <a:lnTo>
                  <a:pt x="433" y="0"/>
                </a:lnTo>
              </a:path>
            </a:pathLst>
          </a:custGeom>
          <a:solidFill>
            <a:srgbClr val="B47804"/>
          </a:solidFill>
          <a:ln>
            <a:solidFill>
              <a:srgbClr val="FFDE5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ru-RU" sz="1800" b="0" strike="noStrike" spc="-1" dirty="0">
                <a:latin typeface="Arial"/>
              </a:rPr>
              <a:t>Увеличение силы удара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778040" y="792000"/>
            <a:ext cx="9600480" cy="14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89000"/>
              </a:lnSpc>
            </a:pPr>
            <a:r>
              <a:rPr lang="ru-RU" sz="2200" b="0" strike="noStrike" spc="-1" dirty="0">
                <a:solidFill>
                  <a:srgbClr val="191B0E"/>
                </a:solidFill>
                <a:latin typeface="Franklin Gothic Book"/>
              </a:rPr>
              <a:t>Тяжеловооруженный рыцарь Тевтонского ордена кидает копье массой 3,3 кг. Тяжеловооруженный конный копейщик  из старшей дружины кидает копье массой 4 кг. </a:t>
            </a:r>
            <a:r>
              <a:rPr lang="ru-RU" sz="2200" b="0" strike="noStrike" spc="-1" dirty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Чему равна кинетическая энергия копья </a:t>
            </a:r>
            <a:r>
              <a:rPr lang="ru-RU" sz="2200" b="0" strike="noStrike" spc="-1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каждого </a:t>
            </a:r>
            <a:r>
              <a:rPr lang="ru-RU" sz="2200" b="0" strike="noStrike" spc="-1" smtClean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воина</a:t>
            </a:r>
            <a:r>
              <a:rPr lang="ru-RU" sz="2200" b="0" strike="noStrike" spc="-1" dirty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? </a:t>
            </a:r>
            <a:r>
              <a:rPr lang="ru-RU" sz="2200" b="0" strike="noStrike" spc="-1" dirty="0">
                <a:solidFill>
                  <a:srgbClr val="191B0E"/>
                </a:solidFill>
                <a:latin typeface="Franklin Gothic Book"/>
              </a:rPr>
              <a:t>Скорость 54 км/ч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89000"/>
              </a:lnSpc>
            </a:pPr>
            <a:endParaRPr lang="ru-RU" sz="2200" b="0" strike="noStrike" spc="-1" dirty="0"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1614960" y="2458080"/>
            <a:ext cx="9936000" cy="95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89000"/>
              </a:lnSpc>
            </a:pPr>
            <a:r>
              <a:rPr lang="ru-RU" sz="2200" b="1" u="sng" strike="noStrike" spc="-1" dirty="0" smtClean="0">
                <a:solidFill>
                  <a:srgbClr val="C9211E"/>
                </a:solidFill>
                <a:latin typeface="Franklin Gothic Book"/>
              </a:rPr>
              <a:t>Методическая рекомендация</a:t>
            </a:r>
            <a:r>
              <a:rPr lang="ru-RU" sz="2200" b="0" strike="noStrike" spc="-1" dirty="0" smtClean="0">
                <a:solidFill>
                  <a:srgbClr val="C9211E"/>
                </a:solidFill>
                <a:latin typeface="Franklin Gothic Book"/>
              </a:rPr>
              <a:t>: Преимущество </a:t>
            </a:r>
            <a:r>
              <a:rPr lang="ru-RU" sz="2200" b="0" strike="noStrike" spc="-1" dirty="0">
                <a:solidFill>
                  <a:srgbClr val="C9211E"/>
                </a:solidFill>
                <a:latin typeface="Franklin Gothic Book"/>
              </a:rPr>
              <a:t>с физической точки зрения: большая кинетическая энергия, большая поражающая способность</a:t>
            </a:r>
            <a:endParaRPr lang="ru-RU" sz="2200" b="0" strike="noStrike" spc="-1" dirty="0">
              <a:solidFill>
                <a:srgbClr val="C9211E"/>
              </a:solidFill>
              <a:latin typeface="Arial"/>
            </a:endParaRPr>
          </a:p>
        </p:txBody>
      </p:sp>
      <p:sp>
        <p:nvSpPr>
          <p:cNvPr id="225" name="TextShape 3"/>
          <p:cNvSpPr txBox="1"/>
          <p:nvPr/>
        </p:nvSpPr>
        <p:spPr>
          <a:xfrm>
            <a:off x="1413360" y="4001040"/>
            <a:ext cx="4392000" cy="196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84000"/>
              </a:lnSpc>
            </a:pPr>
            <a:r>
              <a:rPr lang="ru-RU" sz="2400" b="1" u="sng" strike="noStrike" spc="-1" dirty="0" err="1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Тяжеловооружённый</a:t>
            </a:r>
            <a:r>
              <a:rPr lang="ru-RU" sz="24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 рыцарь</a:t>
            </a:r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24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Тевтонского ордена</a:t>
            </a:r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40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4811,4 Дж </a:t>
            </a:r>
            <a:endParaRPr lang="ru-RU" sz="40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26" name="TextShape 4"/>
          <p:cNvSpPr txBox="1"/>
          <p:nvPr/>
        </p:nvSpPr>
        <p:spPr>
          <a:xfrm>
            <a:off x="6768000" y="3926520"/>
            <a:ext cx="5112000" cy="201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400" b="1" u="sng" strike="noStrike" spc="-1" dirty="0" err="1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Тяжеловооружённый</a:t>
            </a:r>
            <a:r>
              <a:rPr lang="ru-RU" sz="2400" b="1" u="sng" strike="noStrike" spc="-1" dirty="0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 конный копейщик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dirty="0"/>
              <a:t/>
            </a:r>
            <a:br>
              <a:rPr b="1" dirty="0"/>
            </a:br>
            <a:r>
              <a:rPr lang="ru-RU" sz="2400" b="1" u="sng" strike="noStrike" spc="-1" dirty="0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из старшей дружины</a:t>
            </a:r>
            <a:endParaRPr lang="ru-RU" sz="2400" b="1" strike="noStrike" spc="-1" dirty="0">
              <a:latin typeface="Arial"/>
            </a:endParaRPr>
          </a:p>
          <a:p>
            <a:pPr algn="ctr"/>
            <a:endParaRPr lang="ru-RU" sz="2400" b="1" strike="noStrike" spc="-1" dirty="0">
              <a:latin typeface="Arial"/>
            </a:endParaRPr>
          </a:p>
          <a:p>
            <a:pPr algn="ctr"/>
            <a:r>
              <a:rPr lang="ru-RU" sz="4000" b="1" u="sng" strike="noStrike" spc="-1" dirty="0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5832 Дж</a:t>
            </a:r>
            <a:endParaRPr lang="ru-RU" sz="4000" b="1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1367" y="178420"/>
            <a:ext cx="418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Авторская задача №2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371600" y="351720"/>
            <a:ext cx="4443120" cy="8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4000"/>
              </a:lnSpc>
            </a:pPr>
            <a:r>
              <a:rPr lang="ru-RU" sz="2000" b="1" u="sng" strike="noStrike" spc="-1" dirty="0" err="1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Тяжеловооружённый</a:t>
            </a:r>
            <a:r>
              <a:rPr lang="ru-RU" sz="20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 рыцарь</a:t>
            </a:r>
            <a:endParaRPr lang="ru-RU" sz="20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84000"/>
              </a:lnSpc>
            </a:pPr>
            <a:r>
              <a:rPr lang="ru-RU" sz="20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Тевтонского ордена</a:t>
            </a:r>
            <a:endParaRPr lang="ru-RU" sz="20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84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6900840" y="291240"/>
            <a:ext cx="4945320" cy="8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4000"/>
              </a:lnSpc>
            </a:pPr>
            <a:r>
              <a:rPr lang="ru-RU" sz="2000" b="1" u="sng" strike="noStrike" spc="-1" dirty="0" err="1">
                <a:solidFill>
                  <a:srgbClr val="D13B56"/>
                </a:solidFill>
                <a:uFillTx/>
                <a:latin typeface="Franklin Gothic Book"/>
              </a:rPr>
              <a:t>Тяжеловооружённый</a:t>
            </a:r>
            <a:r>
              <a:rPr lang="ru-RU" sz="2000" b="1" u="sng" strike="noStrike" spc="-1" dirty="0">
                <a:solidFill>
                  <a:srgbClr val="D13B56"/>
                </a:solidFill>
                <a:uFillTx/>
                <a:latin typeface="Franklin Gothic Book"/>
              </a:rPr>
              <a:t> конный копейщик</a:t>
            </a:r>
            <a:r>
              <a:rPr b="1" dirty="0"/>
              <a:t/>
            </a:r>
            <a:br>
              <a:rPr b="1" dirty="0"/>
            </a:br>
            <a:r>
              <a:rPr lang="ru-RU" sz="2000" b="1" u="sng" strike="noStrike" spc="-1" dirty="0">
                <a:solidFill>
                  <a:srgbClr val="D13B56"/>
                </a:solidFill>
                <a:uFillTx/>
                <a:latin typeface="Franklin Gothic Book"/>
              </a:rPr>
              <a:t>из старшей дружины</a:t>
            </a:r>
            <a:endParaRPr lang="ru-RU" sz="2000" b="1" strike="noStrike" spc="-1" dirty="0">
              <a:latin typeface="Arial"/>
            </a:endParaRPr>
          </a:p>
          <a:p>
            <a:pPr>
              <a:lnSpc>
                <a:spcPct val="84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229" name="Рисунок 1"/>
          <p:cNvPicPr/>
          <p:nvPr/>
        </p:nvPicPr>
        <p:blipFill>
          <a:blip r:embed="rId2" cstate="print"/>
          <a:stretch/>
        </p:blipFill>
        <p:spPr>
          <a:xfrm>
            <a:off x="2069280" y="2183040"/>
            <a:ext cx="2930760" cy="3783600"/>
          </a:xfrm>
          <a:prstGeom prst="rect">
            <a:avLst/>
          </a:prstGeom>
          <a:ln>
            <a:noFill/>
          </a:ln>
        </p:spPr>
      </p:pic>
      <p:pic>
        <p:nvPicPr>
          <p:cNvPr id="230" name="Рисунок 3"/>
          <p:cNvPicPr/>
          <p:nvPr/>
        </p:nvPicPr>
        <p:blipFill>
          <a:blip r:embed="rId3" cstate="print"/>
          <a:stretch/>
        </p:blipFill>
        <p:spPr>
          <a:xfrm>
            <a:off x="8229240" y="2300400"/>
            <a:ext cx="3134880" cy="3614040"/>
          </a:xfrm>
          <a:prstGeom prst="rect">
            <a:avLst/>
          </a:prstGeom>
          <a:ln>
            <a:noFill/>
          </a:ln>
        </p:spPr>
      </p:pic>
      <p:pic>
        <p:nvPicPr>
          <p:cNvPr id="231" name="Рисунок 10"/>
          <p:cNvPicPr/>
          <p:nvPr/>
        </p:nvPicPr>
        <p:blipFill>
          <a:blip r:embed="rId4" cstate="print"/>
          <a:stretch/>
        </p:blipFill>
        <p:spPr>
          <a:xfrm>
            <a:off x="2506680" y="6022800"/>
            <a:ext cx="1785600" cy="834480"/>
          </a:xfrm>
          <a:prstGeom prst="rect">
            <a:avLst/>
          </a:prstGeom>
          <a:ln>
            <a:noFill/>
          </a:ln>
        </p:spPr>
      </p:pic>
      <p:pic>
        <p:nvPicPr>
          <p:cNvPr id="232" name="Рисунок 11"/>
          <p:cNvPicPr/>
          <p:nvPr/>
        </p:nvPicPr>
        <p:blipFill>
          <a:blip r:embed="rId5" cstate="print"/>
          <a:stretch/>
        </p:blipFill>
        <p:spPr>
          <a:xfrm>
            <a:off x="9020880" y="6022800"/>
            <a:ext cx="1785600" cy="834480"/>
          </a:xfrm>
          <a:prstGeom prst="rect">
            <a:avLst/>
          </a:prstGeom>
          <a:ln>
            <a:noFill/>
          </a:ln>
        </p:spPr>
      </p:pic>
      <p:sp>
        <p:nvSpPr>
          <p:cNvPr id="233" name="CustomShape 3"/>
          <p:cNvSpPr/>
          <p:nvPr/>
        </p:nvSpPr>
        <p:spPr>
          <a:xfrm>
            <a:off x="1957320" y="1014480"/>
            <a:ext cx="36424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906B18"/>
                </a:solidFill>
                <a:latin typeface="Franklin Gothic Book"/>
                <a:ea typeface="DejaVu Sans"/>
              </a:rPr>
              <a:t>Конь рыцаря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Рыцарский конь носил длинную кольчужную попону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7529400" y="828720"/>
            <a:ext cx="428544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906B18"/>
                </a:solidFill>
                <a:latin typeface="Franklin Gothic Book"/>
                <a:ea typeface="DejaVu Sans"/>
              </a:rPr>
              <a:t>Конь дружинника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Конь был защищён металлическим оголовьем и попоной. На грудь животного иногда вешали сукно, обшитое металлическими бляшками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607760" y="752580"/>
            <a:ext cx="9600480" cy="14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89000"/>
              </a:lnSpc>
            </a:pPr>
            <a:r>
              <a:rPr lang="ru-RU" sz="2200" b="0" strike="noStrike" spc="-1" dirty="0">
                <a:solidFill>
                  <a:srgbClr val="191B0E"/>
                </a:solidFill>
                <a:latin typeface="Franklin Gothic Book"/>
              </a:rPr>
              <a:t>Масса Тяжеловооруженного рыцаря Тевтонского ордена с конем 623,3 кг , а масса Тяжеловооруженного конного копейщика из старшей дружины с конем 614,1 кг.  Площадь, которую занимает  рыцарь на коне составляет 3 м^2.  </a:t>
            </a:r>
            <a:r>
              <a:rPr lang="ru-RU" sz="2200" b="0" strike="noStrike" spc="-1" dirty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Найдите давление </a:t>
            </a:r>
            <a:r>
              <a:rPr lang="ru-RU" sz="2200" b="0" strike="noStrike" spc="-1" dirty="0">
                <a:solidFill>
                  <a:srgbClr val="191B0E"/>
                </a:solidFill>
                <a:latin typeface="Franklin Gothic Book"/>
              </a:rPr>
              <a:t>оказываемое на лед Тяжеловооруженным рыцарем  Тевтонского ордена с конем и Тяжеловооруженным  конным копейщиком из старшей дружины с конем. 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2016000" y="2857745"/>
            <a:ext cx="8784000" cy="89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000" b="1" u="sng" strike="noStrike" spc="-1" dirty="0" smtClean="0">
                <a:solidFill>
                  <a:srgbClr val="C9211E"/>
                </a:solidFill>
                <a:latin typeface="Arial"/>
              </a:rPr>
              <a:t>Методическая рекомендация</a:t>
            </a:r>
            <a:r>
              <a:rPr lang="ru-RU" sz="2000" b="0" strike="noStrike" spc="-1" dirty="0" smtClean="0">
                <a:solidFill>
                  <a:srgbClr val="C9211E"/>
                </a:solidFill>
                <a:latin typeface="Arial"/>
              </a:rPr>
              <a:t>: Эту </a:t>
            </a:r>
            <a:r>
              <a:rPr lang="ru-RU" sz="2000" b="0" strike="noStrike" spc="-1" dirty="0">
                <a:solidFill>
                  <a:srgbClr val="C9211E"/>
                </a:solidFill>
                <a:latin typeface="Arial"/>
              </a:rPr>
              <a:t>задачу можно использовать в 7 классе при изучении темы «Давление твердых тел»</a:t>
            </a:r>
          </a:p>
        </p:txBody>
      </p:sp>
      <p:sp>
        <p:nvSpPr>
          <p:cNvPr id="237" name="TextShape 3"/>
          <p:cNvSpPr txBox="1"/>
          <p:nvPr/>
        </p:nvSpPr>
        <p:spPr>
          <a:xfrm>
            <a:off x="1607760" y="4090442"/>
            <a:ext cx="4392000" cy="196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84000"/>
              </a:lnSpc>
            </a:pPr>
            <a:r>
              <a:rPr lang="ru-RU" sz="2400" b="1" u="sng" strike="noStrike" spc="-1" dirty="0" err="1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Тяжеловооружённый</a:t>
            </a:r>
            <a:r>
              <a:rPr lang="ru-RU" sz="24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 рыцарь</a:t>
            </a:r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24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Тевтонского ордена</a:t>
            </a:r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endParaRPr lang="ru-RU" sz="2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4000" b="1" u="sng" strike="noStrike" spc="-1" dirty="0">
                <a:solidFill>
                  <a:schemeClr val="accent5">
                    <a:lumMod val="50000"/>
                  </a:schemeClr>
                </a:solidFill>
                <a:uFillTx/>
                <a:latin typeface="Franklin Gothic Book"/>
              </a:rPr>
              <a:t>2077,6 Па </a:t>
            </a:r>
            <a:endParaRPr lang="ru-RU" sz="40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38" name="TextShape 4"/>
          <p:cNvSpPr txBox="1"/>
          <p:nvPr/>
        </p:nvSpPr>
        <p:spPr>
          <a:xfrm>
            <a:off x="6815502" y="4001040"/>
            <a:ext cx="5112000" cy="201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400" b="1" u="sng" strike="noStrike" spc="-1" dirty="0" err="1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Тяжеловооружённый</a:t>
            </a:r>
            <a:r>
              <a:rPr lang="ru-RU" sz="2400" b="1" u="sng" strike="noStrike" spc="-1" dirty="0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 конный копейщик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dirty="0"/>
              <a:t/>
            </a:r>
            <a:br>
              <a:rPr b="1" dirty="0"/>
            </a:br>
            <a:r>
              <a:rPr lang="ru-RU" sz="2400" b="1" u="sng" strike="noStrike" spc="-1" dirty="0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из старшей дружины</a:t>
            </a:r>
            <a:endParaRPr lang="ru-RU" sz="2400" b="1" strike="noStrike" spc="-1" dirty="0">
              <a:latin typeface="Arial"/>
            </a:endParaRPr>
          </a:p>
          <a:p>
            <a:pPr algn="ctr"/>
            <a:endParaRPr lang="ru-RU" sz="2400" b="1" strike="noStrike" spc="-1" dirty="0">
              <a:latin typeface="Arial"/>
            </a:endParaRPr>
          </a:p>
          <a:p>
            <a:pPr algn="ctr"/>
            <a:r>
              <a:rPr lang="ru-RU" sz="4000" b="1" u="sng" strike="noStrike" spc="-1" dirty="0">
                <a:solidFill>
                  <a:srgbClr val="D13B56"/>
                </a:solidFill>
                <a:uFillTx/>
                <a:latin typeface="Franklin Gothic Book"/>
                <a:ea typeface="DejaVu Sans"/>
              </a:rPr>
              <a:t>2047 Па</a:t>
            </a:r>
            <a:endParaRPr lang="ru-RU" sz="4000" b="1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1367" y="178420"/>
            <a:ext cx="418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Авторская задача №3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1412" y="777240"/>
            <a:ext cx="9905999" cy="50139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Цели: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Показать возможность осуществления гражданско-патриотического воспитания школьников на уроках физики</a:t>
            </a:r>
          </a:p>
          <a:p>
            <a:pPr lvl="0"/>
            <a:r>
              <a:rPr lang="ru-RU" dirty="0" smtClean="0"/>
              <a:t>Разработка школьного проекта «Ледовая дружина Александра Невского. Какие доспехи защищали участников Ледового побоища»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знакомство с биографией Александра Невского </a:t>
            </a:r>
          </a:p>
          <a:p>
            <a:pPr lvl="0"/>
            <a:r>
              <a:rPr lang="ru-RU" dirty="0" smtClean="0"/>
              <a:t>знакомство с вооружением войска Александра Невского, за счет которого были созданы условия для обеспечения Победы войск Александра Невского с точки зрения физики, как науки.</a:t>
            </a:r>
          </a:p>
          <a:p>
            <a:pPr lvl="0"/>
            <a:r>
              <a:rPr lang="ru-RU" dirty="0" smtClean="0"/>
              <a:t>Разработать авторские  физические задачи с применением исторических фактов по вооружению войск Александра Невского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2908440" y="1701720"/>
            <a:ext cx="6984360" cy="35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r>
              <a:rPr lang="ru-RU" sz="2200" b="0" strike="noStrike" spc="-1">
                <a:solidFill>
                  <a:srgbClr val="000000"/>
                </a:solidFill>
                <a:latin typeface="Franklin Gothic Book"/>
              </a:rPr>
              <a:t>На основе решенных задач можно сказать, что </a:t>
            </a:r>
            <a:r>
              <a:rPr lang="ru-RU" sz="2200" b="0" strike="noStrike" spc="-1">
                <a:solidFill>
                  <a:srgbClr val="B85C00"/>
                </a:solidFill>
                <a:latin typeface="Franklin Gothic Book"/>
              </a:rPr>
              <a:t>преимущество было на стороне войска Александра Невского .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lang="ru-RU" sz="2200" b="0" strike="noStrike" spc="-1">
              <a:latin typeface="Arial"/>
            </a:endParaRPr>
          </a:p>
          <a:p>
            <a:pPr algn="ctr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r>
              <a:rPr lang="ru-RU" sz="2200" b="0" strike="noStrike" spc="-1">
                <a:solidFill>
                  <a:srgbClr val="111111"/>
                </a:solidFill>
                <a:latin typeface="Franklin Gothic Book"/>
              </a:rPr>
              <a:t>Данные задачи помогают при изучении следующих тем: </a:t>
            </a:r>
            <a:r>
              <a:rPr lang="ru-RU" sz="2200" b="0" strike="noStrike" spc="-1">
                <a:solidFill>
                  <a:srgbClr val="B85C00"/>
                </a:solidFill>
                <a:latin typeface="Franklin Gothic Book"/>
              </a:rPr>
              <a:t>«Сила Тяжести», «Кинетическая энергия», «Давление твердых тел» и</a:t>
            </a:r>
            <a:r>
              <a:rPr lang="ru-RU" sz="2200" b="0" strike="noStrike" spc="-1">
                <a:solidFill>
                  <a:srgbClr val="111111"/>
                </a:solidFill>
                <a:latin typeface="Franklin Gothic Book"/>
              </a:rPr>
              <a:t> вызывают познавательный интерес школьников</a:t>
            </a:r>
            <a:r>
              <a:rPr lang="ru-RU" sz="2000" b="0" strike="noStrike" spc="-1">
                <a:solidFill>
                  <a:srgbClr val="111111"/>
                </a:solidFill>
                <a:latin typeface="Franklin Gothic Book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4436" y="605641"/>
            <a:ext cx="8930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accent6">
                    <a:lumMod val="75000"/>
                  </a:schemeClr>
                </a:solidFill>
              </a:rPr>
              <a:t>Собственное впечатление  об авторском проекте</a:t>
            </a:r>
            <a:endParaRPr lang="ru-RU" sz="2800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985162" y="1354492"/>
            <a:ext cx="724395" cy="144808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07277" y="3028207"/>
            <a:ext cx="6804561" cy="20729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ustomShape 1"/>
          <p:cNvSpPr/>
          <p:nvPr/>
        </p:nvSpPr>
        <p:spPr>
          <a:xfrm>
            <a:off x="1353787" y="2522652"/>
            <a:ext cx="7212960" cy="35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lang="ru-RU" sz="2200" b="0" i="1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4478" y="3123210"/>
            <a:ext cx="6365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pc="-1" dirty="0">
                <a:latin typeface="Franklin Gothic Book"/>
              </a:rPr>
              <a:t>До начала создания проекта мы рассматривали Битву на Чудском озере с исторической точки зрения, во время создания проекта мы с  интересом погрузились в работу  и создали проект с физической точки зрения, тем самым поняв, что Битву Александра Невского можно рассмотреть во всех аспектах, а именно в историческом, физическом и гражданско- патриотическом.</a:t>
            </a:r>
            <a:endParaRPr lang="ru-RU" i="1" spc="-1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94488" y="1177008"/>
            <a:ext cx="10972440" cy="3977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1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371600" y="685800"/>
            <a:ext cx="960048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89000"/>
              </a:lnSpc>
            </a:pPr>
            <a:r>
              <a:rPr lang="ru-RU" sz="4400" b="0" strike="noStrike" spc="-1" dirty="0">
                <a:solidFill>
                  <a:srgbClr val="191B0E"/>
                </a:solidFill>
                <a:latin typeface="Franklin Gothic Book"/>
              </a:rPr>
              <a:t>Актуальность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371600" y="1917720"/>
            <a:ext cx="9600480" cy="39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Один из параметров нового качества образования связан с </a:t>
            </a:r>
            <a:r>
              <a:rPr lang="ru-RU" sz="2000" b="1" strike="noStrike" spc="-1" dirty="0">
                <a:solidFill>
                  <a:schemeClr val="accent6">
                    <a:lumMod val="50000"/>
                  </a:schemeClr>
                </a:solidFill>
                <a:latin typeface="Franklin Gothic Book"/>
              </a:rPr>
              <a:t>проектной деятельностью школьников.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В </a:t>
            </a:r>
            <a:r>
              <a:rPr lang="ru-RU" sz="2000" b="0" strike="noStrike" spc="-1" dirty="0" err="1">
                <a:solidFill>
                  <a:srgbClr val="191B0E"/>
                </a:solidFill>
                <a:latin typeface="Franklin Gothic Book"/>
              </a:rPr>
              <a:t>Тезаурисе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«Новые ценности образования» для учителей и школьных психологов </a:t>
            </a:r>
            <a:r>
              <a:rPr lang="ru-RU" sz="2000" b="1" strike="noStrike" spc="-1" dirty="0">
                <a:solidFill>
                  <a:schemeClr val="accent6">
                    <a:lumMod val="50000"/>
                  </a:schemeClr>
                </a:solidFill>
                <a:latin typeface="Franklin Gothic Book"/>
              </a:rPr>
              <a:t>термин «проектирование» определяется как 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«деятельность, под которой понимается в предельно сжатой характеристике </a:t>
            </a:r>
            <a:r>
              <a:rPr lang="ru-RU" sz="2000" b="0" strike="noStrike" spc="-1" dirty="0" err="1">
                <a:solidFill>
                  <a:srgbClr val="191B0E"/>
                </a:solidFill>
                <a:latin typeface="Franklin Gothic Book"/>
              </a:rPr>
              <a:t>промысливание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того, что должно быть».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371600" y="685800"/>
            <a:ext cx="9600480" cy="14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89000"/>
              </a:lnSpc>
            </a:pPr>
            <a:r>
              <a:rPr lang="ru-RU" sz="4400" b="0" strike="noStrike" spc="-1">
                <a:solidFill>
                  <a:srgbClr val="191B0E"/>
                </a:solidFill>
                <a:latin typeface="Franklin Gothic Book"/>
              </a:rPr>
              <a:t>Проект – это..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371600" y="1905120"/>
            <a:ext cx="9600480" cy="39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 marL="343620" indent="-3429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D7A124"/>
              </a:buClr>
              <a:buFont typeface="Arial" panose="020B0604020202020204" pitchFamily="34" charset="0"/>
              <a:buChar char="•"/>
            </a:pPr>
            <a:r>
              <a:rPr lang="ru-RU" sz="2000" b="1" strike="noStrike" spc="-1" dirty="0">
                <a:solidFill>
                  <a:schemeClr val="accent6">
                    <a:lumMod val="50000"/>
                  </a:schemeClr>
                </a:solidFill>
                <a:latin typeface="Franklin Gothic Book"/>
              </a:rPr>
              <a:t>Т. Новикова дает следующее определение проекта</a:t>
            </a:r>
            <a:r>
              <a:rPr lang="ru-RU" sz="2000" b="0" strike="noStrike" spc="-1" dirty="0">
                <a:solidFill>
                  <a:schemeClr val="accent6">
                    <a:lumMod val="50000"/>
                  </a:schemeClr>
                </a:solidFill>
                <a:latin typeface="Franklin Gothic Book"/>
              </a:rPr>
              <a:t>: 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«Это такая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организация обучения</a:t>
            </a:r>
            <a:r>
              <a:rPr lang="ru-RU" sz="2000" b="0" strike="noStrike" spc="-1" dirty="0">
                <a:solidFill>
                  <a:srgbClr val="FF0000"/>
                </a:solidFill>
                <a:latin typeface="Franklin Gothic Book"/>
              </a:rPr>
              <a:t>,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при которой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учащиеся приобретают знания в процессе 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планирования и выполнения практических заданий –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проектов». </a:t>
            </a:r>
            <a:endParaRPr lang="ru-RU" sz="2000" spc="-1" dirty="0">
              <a:solidFill>
                <a:srgbClr val="FFFF00"/>
              </a:solidFill>
              <a:latin typeface="Arial"/>
            </a:endParaRPr>
          </a:p>
          <a:p>
            <a:pPr marL="343620" indent="-3429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D7A124"/>
              </a:buClr>
              <a:buFont typeface="Arial" panose="020B0604020202020204" pitchFamily="34" charset="0"/>
              <a:buChar char="•"/>
            </a:pPr>
            <a:r>
              <a:rPr lang="ru-RU" sz="2000" b="1" strike="noStrike" spc="-1" dirty="0" smtClean="0">
                <a:solidFill>
                  <a:srgbClr val="C00000"/>
                </a:solidFill>
                <a:latin typeface="Franklin Gothic Book"/>
              </a:rPr>
              <a:t>И.Д</a:t>
            </a:r>
            <a:r>
              <a:rPr lang="ru-RU" sz="2000" b="1" strike="noStrike" spc="-1" dirty="0">
                <a:solidFill>
                  <a:srgbClr val="C00000"/>
                </a:solidFill>
                <a:latin typeface="Franklin Gothic Book"/>
              </a:rPr>
              <a:t>. </a:t>
            </a:r>
            <a:r>
              <a:rPr lang="ru-RU" sz="2000" b="1" strike="noStrike" spc="-1" dirty="0" err="1">
                <a:solidFill>
                  <a:srgbClr val="C00000"/>
                </a:solidFill>
                <a:latin typeface="Franklin Gothic Book"/>
              </a:rPr>
              <a:t>Чечель</a:t>
            </a:r>
            <a:r>
              <a:rPr lang="ru-RU" sz="2000" b="1" strike="noStrike" spc="-1" dirty="0">
                <a:solidFill>
                  <a:srgbClr val="C00000"/>
                </a:solidFill>
                <a:latin typeface="Franklin Gothic Book"/>
              </a:rPr>
              <a:t> 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делает особую </a:t>
            </a:r>
            <a:r>
              <a:rPr lang="ru-RU" sz="2000" b="0" strike="noStrike" spc="-1" dirty="0" err="1">
                <a:solidFill>
                  <a:srgbClr val="191B0E"/>
                </a:solidFill>
                <a:latin typeface="Franklin Gothic Book"/>
              </a:rPr>
              <a:t>акцентацию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на том, что это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«педагогическая технология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, ориентированная не на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интеграцию фактических знаний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, а на их применение и приобретение новых (порой и путем самообразования)». </a:t>
            </a:r>
            <a:endParaRPr lang="ru-RU" sz="2000" b="0" strike="noStrike" spc="-1" dirty="0">
              <a:latin typeface="Arial"/>
            </a:endParaRPr>
          </a:p>
          <a:p>
            <a:pPr marL="343620" indent="-3429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D7A124"/>
              </a:buClr>
              <a:buFont typeface="Arial" panose="020B0604020202020204" pitchFamily="34" charset="0"/>
              <a:buChar char="•"/>
            </a:pPr>
            <a:r>
              <a:rPr lang="ru-RU" sz="2000" b="1" strike="noStrike" spc="-1" dirty="0">
                <a:solidFill>
                  <a:srgbClr val="C00000"/>
                </a:solidFill>
                <a:latin typeface="Franklin Gothic Book"/>
              </a:rPr>
              <a:t>В определении Пахомовой Н.Ю</a:t>
            </a:r>
            <a:r>
              <a:rPr lang="ru-RU" sz="2000" b="1" strike="noStrike" spc="-1" dirty="0">
                <a:solidFill>
                  <a:srgbClr val="D7A124"/>
                </a:solidFill>
                <a:latin typeface="Franklin Gothic Book"/>
              </a:rPr>
              <a:t>. 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фиксируется внимание на том, что это «такой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метод, 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который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направлен на развитие навыков сотрудничества и делового общения в коллективе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, предусматривающий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сочетание индивидуальной работы, с групповыми занятиями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обсуждение дискуссионных вопросов, наличие внутри себя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исследовательской методики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, создание учащимися конечного продукта (результата) их собственной творческой деятельности».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371600" y="507960"/>
            <a:ext cx="9600480" cy="58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Метод проектов позволяет реализовать и формировать целостный набор различных сторон учебной деятельности школьников. К ним относятся:</a:t>
            </a:r>
            <a:endParaRPr lang="ru-RU" sz="2000" b="0" strike="noStrike" spc="-1" dirty="0">
              <a:latin typeface="Arial"/>
            </a:endParaRPr>
          </a:p>
          <a:p>
            <a:pPr marL="384120" indent="-383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D7A124"/>
              </a:buClr>
              <a:buFont typeface="Franklin Gothic Book"/>
              <a:buChar char="■"/>
            </a:pPr>
            <a:r>
              <a:rPr lang="ru-RU" sz="2000" b="1" u="sng" strike="noStrike" spc="-1" dirty="0" err="1">
                <a:solidFill>
                  <a:srgbClr val="C00000"/>
                </a:solidFill>
                <a:uFillTx/>
                <a:latin typeface="Franklin Gothic Book"/>
              </a:rPr>
              <a:t>самоопределенческая</a:t>
            </a:r>
            <a:r>
              <a:rPr lang="ru-RU" sz="2000" b="1" u="sng" strike="noStrike" spc="-1" dirty="0">
                <a:solidFill>
                  <a:srgbClr val="C00000"/>
                </a:solidFill>
                <a:uFillTx/>
                <a:latin typeface="Franklin Gothic Book"/>
              </a:rPr>
              <a:t>:</a:t>
            </a:r>
            <a:r>
              <a:rPr lang="ru-RU" sz="2000" b="0" strike="noStrike" spc="-1" dirty="0">
                <a:solidFill>
                  <a:srgbClr val="C00000"/>
                </a:solidFill>
                <a:latin typeface="Franklin Gothic Book"/>
              </a:rPr>
              <a:t> 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у школьников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создаются условия для формирования способности к самостоятельному и обоснованному выбору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, самоопределению в целях деятельности, способах и средствах, путях решения;</a:t>
            </a:r>
            <a:endParaRPr lang="ru-RU" sz="2000" b="0" strike="noStrike" spc="-1" dirty="0">
              <a:latin typeface="Arial"/>
            </a:endParaRPr>
          </a:p>
          <a:p>
            <a:pPr marL="384120" indent="-383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D7A124"/>
              </a:buClr>
              <a:buFont typeface="Franklin Gothic Book"/>
              <a:buChar char="■"/>
            </a:pPr>
            <a:r>
              <a:rPr lang="ru-RU" sz="2000" b="1" u="sng" strike="noStrike" spc="-1" dirty="0">
                <a:solidFill>
                  <a:srgbClr val="C00000"/>
                </a:solidFill>
                <a:uFillTx/>
                <a:latin typeface="Franklin Gothic Book"/>
              </a:rPr>
              <a:t>коммуникативная</a:t>
            </a:r>
            <a:r>
              <a:rPr lang="ru-RU" sz="2000" b="1" strike="noStrike" spc="-1" dirty="0">
                <a:solidFill>
                  <a:srgbClr val="C00000"/>
                </a:solidFill>
                <a:latin typeface="Franklin Gothic Book"/>
              </a:rPr>
              <a:t>: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способность к общению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, диалогу, конструктивной критике;</a:t>
            </a:r>
            <a:endParaRPr lang="ru-RU" sz="2000" b="0" strike="noStrike" spc="-1" dirty="0">
              <a:latin typeface="Arial"/>
            </a:endParaRPr>
          </a:p>
          <a:p>
            <a:pPr marL="384120" indent="-383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D7A124"/>
              </a:buClr>
              <a:buFont typeface="Franklin Gothic Book"/>
              <a:buChar char="■"/>
            </a:pPr>
            <a:r>
              <a:rPr lang="ru-RU" sz="2000" b="1" u="sng" strike="noStrike" spc="-1" dirty="0">
                <a:solidFill>
                  <a:srgbClr val="C00000"/>
                </a:solidFill>
                <a:uFillTx/>
                <a:latin typeface="Franklin Gothic Book"/>
              </a:rPr>
              <a:t>имитационного моделирования</a:t>
            </a:r>
            <a:r>
              <a:rPr lang="ru-RU" sz="2000" b="0" strike="noStrike" spc="-1" dirty="0">
                <a:solidFill>
                  <a:srgbClr val="C00000"/>
                </a:solidFill>
                <a:latin typeface="Franklin Gothic Book"/>
              </a:rPr>
              <a:t>: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формирование умения решать жизненно важные проблемы;</a:t>
            </a:r>
            <a:endParaRPr lang="ru-RU" sz="2000" b="0" strike="noStrike" spc="-1" dirty="0">
              <a:solidFill>
                <a:srgbClr val="FFFF00"/>
              </a:solidFill>
              <a:latin typeface="Arial"/>
            </a:endParaRPr>
          </a:p>
          <a:p>
            <a:pPr marL="384120" indent="-383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D7A124"/>
              </a:buClr>
              <a:buFont typeface="Franklin Gothic Book"/>
              <a:buChar char="■"/>
            </a:pPr>
            <a:r>
              <a:rPr lang="ru-RU" sz="2000" b="1" u="sng" strike="noStrike" spc="-1" dirty="0" err="1">
                <a:solidFill>
                  <a:srgbClr val="C00000"/>
                </a:solidFill>
                <a:uFillTx/>
                <a:latin typeface="Franklin Gothic Book"/>
              </a:rPr>
              <a:t>деятельностная</a:t>
            </a:r>
            <a:r>
              <a:rPr lang="ru-RU" sz="2000" b="1" u="sng" strike="noStrike" spc="-1" dirty="0">
                <a:solidFill>
                  <a:srgbClr val="C00000"/>
                </a:solidFill>
                <a:uFillTx/>
                <a:latin typeface="Franklin Gothic Book"/>
              </a:rPr>
              <a:t>:</a:t>
            </a:r>
            <a:r>
              <a:rPr lang="ru-RU" sz="2000" b="1" strike="noStrike" spc="-1" dirty="0">
                <a:solidFill>
                  <a:srgbClr val="C00000"/>
                </a:solidFill>
                <a:latin typeface="Franklin Gothic Book"/>
              </a:rPr>
              <a:t> 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ученик становится субъектом деятельности, осознающим черты конечного результата, проектирующего, как и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с помощью чего можно достичь цели;</a:t>
            </a:r>
            <a:endParaRPr lang="ru-RU" sz="2000" b="0" strike="noStrike" spc="-1" dirty="0">
              <a:solidFill>
                <a:srgbClr val="FFFF00"/>
              </a:solidFill>
              <a:latin typeface="Arial"/>
            </a:endParaRPr>
          </a:p>
          <a:p>
            <a:pPr marL="384120" indent="-383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D7A124"/>
              </a:buClr>
              <a:buFont typeface="Franklin Gothic Book"/>
              <a:buChar char="■"/>
            </a:pPr>
            <a:r>
              <a:rPr lang="ru-RU" sz="2000" b="1" u="sng" strike="noStrike" spc="-1" dirty="0">
                <a:solidFill>
                  <a:srgbClr val="C00000"/>
                </a:solidFill>
                <a:uFillTx/>
                <a:latin typeface="Franklin Gothic Book"/>
              </a:rPr>
              <a:t>рефлексивная</a:t>
            </a:r>
            <a:r>
              <a:rPr lang="ru-RU" sz="2000" b="1" strike="noStrike" spc="-1" dirty="0">
                <a:solidFill>
                  <a:srgbClr val="C00000"/>
                </a:solidFill>
                <a:latin typeface="Franklin Gothic Book"/>
              </a:rPr>
              <a:t>:</a:t>
            </a:r>
            <a:r>
              <a:rPr lang="ru-RU" sz="2000" b="1" strike="noStrike" spc="-1" dirty="0">
                <a:solidFill>
                  <a:srgbClr val="D7A124"/>
                </a:solidFill>
                <a:latin typeface="Franklin Gothic Book"/>
              </a:rPr>
              <a:t>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ученик побуждается и ставится в условия анализа и самоанализа собственной деятельности 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и его корректировке в случае неполучения необходимого результата.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2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7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434960" y="698400"/>
            <a:ext cx="9600480" cy="54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r>
              <a:rPr lang="ru-RU" sz="2000" b="1" u="sng" strike="noStrike" spc="-1" dirty="0">
                <a:solidFill>
                  <a:srgbClr val="C00000"/>
                </a:solidFill>
                <a:uFillTx/>
                <a:latin typeface="Franklin Gothic Book"/>
              </a:rPr>
              <a:t>Главная задача учителя при организации проектной деятельности 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– создать условия, при которых </a:t>
            </a:r>
            <a:r>
              <a:rPr lang="ru-RU" sz="2000" b="0" strike="noStrike" spc="-1" dirty="0">
                <a:solidFill>
                  <a:srgbClr val="FFFF00"/>
                </a:solidFill>
                <a:latin typeface="Franklin Gothic Book"/>
              </a:rPr>
              <a:t>ученик будет научаться действовать, упражняться в умении ставить себе цели, выполнять и доводить до конца намеченные проекты</a:t>
            </a: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. В этом случае будут достигнуты и решены и другие </a:t>
            </a:r>
            <a:r>
              <a:rPr lang="ru-RU" sz="2000" b="1" u="sng" strike="noStrike" spc="-1" dirty="0">
                <a:solidFill>
                  <a:srgbClr val="C00000"/>
                </a:solidFill>
                <a:uFillTx/>
                <a:latin typeface="Franklin Gothic Book"/>
              </a:rPr>
              <a:t>дидактические цели, и задачи:</a:t>
            </a:r>
            <a:endParaRPr lang="ru-RU" sz="2000" b="0" strike="noStrike" spc="-1" dirty="0">
              <a:solidFill>
                <a:srgbClr val="C00000"/>
              </a:solidFill>
              <a:latin typeface="Arial"/>
            </a:endParaRPr>
          </a:p>
          <a:p>
            <a:pPr marL="384120" indent="-383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определение мини-проблем;</a:t>
            </a:r>
            <a:endParaRPr lang="ru-RU" sz="2000" b="0" strike="noStrike" spc="-1" dirty="0">
              <a:latin typeface="Arial"/>
            </a:endParaRPr>
          </a:p>
          <a:p>
            <a:pPr marL="384120" indent="-383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формирование умения ориентироваться в информационном пространстве;</a:t>
            </a:r>
            <a:endParaRPr lang="ru-RU" sz="2000" b="0" strike="noStrike" spc="-1" dirty="0">
              <a:latin typeface="Arial"/>
            </a:endParaRPr>
          </a:p>
          <a:p>
            <a:pPr marL="384120" indent="-383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умение находить источники информации;</a:t>
            </a:r>
            <a:endParaRPr lang="ru-RU" sz="2000" b="0" strike="noStrike" spc="-1" dirty="0">
              <a:latin typeface="Arial"/>
            </a:endParaRPr>
          </a:p>
          <a:p>
            <a:pPr marL="384120" indent="-383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 навыки обработки информации;</a:t>
            </a:r>
            <a:endParaRPr lang="ru-RU" sz="2000" b="0" strike="noStrike" spc="-1" dirty="0">
              <a:latin typeface="Arial"/>
            </a:endParaRPr>
          </a:p>
          <a:p>
            <a:pPr marL="384120" indent="-383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lang="ru-RU" sz="2000" b="0" strike="noStrike" spc="-1" dirty="0">
                <a:solidFill>
                  <a:srgbClr val="191B0E"/>
                </a:solidFill>
                <a:latin typeface="Franklin Gothic Book"/>
              </a:rPr>
              <a:t>конструирование новых знаний.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371600" y="800280"/>
            <a:ext cx="9600480" cy="506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r>
              <a:rPr lang="ru-RU" sz="2000" b="1" strike="noStrike" spc="-1" dirty="0">
                <a:solidFill>
                  <a:srgbClr val="C00000"/>
                </a:solidFill>
                <a:latin typeface="Franklin Gothic Book"/>
              </a:rPr>
              <a:t>Классификация проектов по разработке </a:t>
            </a:r>
            <a:r>
              <a:rPr lang="ru-RU" sz="2000" b="1" strike="noStrike" spc="-1" dirty="0" err="1">
                <a:solidFill>
                  <a:srgbClr val="C00000"/>
                </a:solidFill>
                <a:latin typeface="Franklin Gothic Book"/>
              </a:rPr>
              <a:t>Е.С.Полата</a:t>
            </a:r>
            <a:r>
              <a:rPr lang="ru-RU" sz="2000" b="1" strike="noStrike" spc="-1" dirty="0">
                <a:solidFill>
                  <a:srgbClr val="C00000"/>
                </a:solidFill>
                <a:latin typeface="Franklin Gothic Book"/>
              </a:rPr>
              <a:t>:</a:t>
            </a:r>
            <a:endParaRPr lang="ru-RU" sz="2000" b="0" strike="noStrike" spc="-1" dirty="0">
              <a:solidFill>
                <a:srgbClr val="C00000"/>
              </a:solidFill>
              <a:latin typeface="Arial"/>
            </a:endParaRPr>
          </a:p>
          <a:p>
            <a:pPr marL="457200" indent="-45648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0000"/>
              </a:buClr>
              <a:buFont typeface="Franklin Gothic Book"/>
              <a:buAutoNum type="arabicPeriod"/>
            </a:pPr>
            <a:r>
              <a:rPr lang="ru-RU" sz="2000" b="1" strike="noStrike" spc="-1" dirty="0">
                <a:solidFill>
                  <a:srgbClr val="000000"/>
                </a:solidFill>
                <a:latin typeface="Franklin Gothic Book"/>
              </a:rPr>
              <a:t>По характеру доминирующей деятельности</a:t>
            </a:r>
            <a:endParaRPr lang="ru-RU" sz="2000" b="0" strike="noStrike" spc="-1" dirty="0">
              <a:latin typeface="Arial"/>
            </a:endParaRPr>
          </a:p>
          <a:p>
            <a:pPr marL="457200" indent="-45648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0000"/>
              </a:buClr>
              <a:buFont typeface="Franklin Gothic Book"/>
              <a:buAutoNum type="arabicPeriod"/>
            </a:pPr>
            <a:r>
              <a:rPr lang="ru-RU" sz="2000" b="1" strike="noStrike" spc="-1" dirty="0">
                <a:solidFill>
                  <a:srgbClr val="000000"/>
                </a:solidFill>
                <a:latin typeface="Franklin Gothic Book"/>
              </a:rPr>
              <a:t>По предметно-содержательной области</a:t>
            </a:r>
            <a:endParaRPr lang="ru-RU" sz="2000" b="0" strike="noStrike" spc="-1" dirty="0">
              <a:latin typeface="Arial"/>
            </a:endParaRPr>
          </a:p>
          <a:p>
            <a:pPr marL="457200" indent="-45648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0000"/>
              </a:buClr>
              <a:buFont typeface="Franklin Gothic Book"/>
              <a:buAutoNum type="arabicPeriod"/>
            </a:pPr>
            <a:r>
              <a:rPr lang="ru-RU" sz="2000" b="1" strike="noStrike" spc="-1" dirty="0">
                <a:solidFill>
                  <a:srgbClr val="000000"/>
                </a:solidFill>
                <a:latin typeface="Franklin Gothic Book"/>
              </a:rPr>
              <a:t>По характеру координации проекта</a:t>
            </a:r>
            <a:endParaRPr lang="ru-RU" sz="2000" b="0" strike="noStrike" spc="-1" dirty="0">
              <a:latin typeface="Arial"/>
            </a:endParaRPr>
          </a:p>
          <a:p>
            <a:pPr marL="457200" indent="-45648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0000"/>
              </a:buClr>
              <a:buFont typeface="Franklin Gothic Book"/>
              <a:buAutoNum type="arabicPeriod"/>
            </a:pPr>
            <a:r>
              <a:rPr lang="ru-RU" sz="2000" b="1" strike="noStrike" spc="-1" dirty="0">
                <a:solidFill>
                  <a:srgbClr val="000000"/>
                </a:solidFill>
                <a:latin typeface="Franklin Gothic Book"/>
              </a:rPr>
              <a:t>По характеру контактов (среди участников одной школы, класса, города, региона, страны, разных стран мира)</a:t>
            </a:r>
            <a:endParaRPr lang="ru-RU" sz="2000" b="0" strike="noStrike" spc="-1" dirty="0">
              <a:latin typeface="Arial"/>
            </a:endParaRPr>
          </a:p>
          <a:p>
            <a:pPr marL="457200" indent="-45648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0000"/>
              </a:buClr>
              <a:buFont typeface="Franklin Gothic Book"/>
              <a:buAutoNum type="arabicPeriod"/>
            </a:pPr>
            <a:r>
              <a:rPr lang="ru-RU" sz="2000" b="1" strike="noStrike" spc="-1" dirty="0">
                <a:solidFill>
                  <a:srgbClr val="000000"/>
                </a:solidFill>
                <a:latin typeface="Franklin Gothic Book"/>
              </a:rPr>
              <a:t>По количеству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Franklin Gothic Book"/>
              </a:rPr>
              <a:t>участников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2" dur="2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7" dur="20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219320" y="520560"/>
            <a:ext cx="9600480" cy="551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r>
              <a:rPr lang="ru-RU" sz="3600" b="1" strike="noStrike" spc="-1" dirty="0">
                <a:solidFill>
                  <a:srgbClr val="C00000"/>
                </a:solidFill>
                <a:latin typeface="Franklin Gothic Book"/>
              </a:rPr>
              <a:t>Виды проектов</a:t>
            </a:r>
            <a:endParaRPr lang="ru-RU" sz="36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69" name="Line 2"/>
          <p:cNvSpPr/>
          <p:nvPr/>
        </p:nvSpPr>
        <p:spPr>
          <a:xfrm flipH="1">
            <a:off x="2501640" y="1054080"/>
            <a:ext cx="2210040" cy="1155600"/>
          </a:xfrm>
          <a:prstGeom prst="line">
            <a:avLst/>
          </a:prstGeom>
          <a:ln>
            <a:solidFill>
              <a:srgbClr val="8889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Line 3"/>
          <p:cNvSpPr/>
          <p:nvPr/>
        </p:nvSpPr>
        <p:spPr>
          <a:xfrm>
            <a:off x="6057720" y="1002960"/>
            <a:ext cx="0" cy="1257480"/>
          </a:xfrm>
          <a:prstGeom prst="line">
            <a:avLst/>
          </a:prstGeom>
          <a:ln>
            <a:solidFill>
              <a:srgbClr val="8889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Line 4"/>
          <p:cNvSpPr/>
          <p:nvPr/>
        </p:nvSpPr>
        <p:spPr>
          <a:xfrm>
            <a:off x="7480080" y="1002960"/>
            <a:ext cx="3137040" cy="1301760"/>
          </a:xfrm>
          <a:prstGeom prst="line">
            <a:avLst/>
          </a:prstGeom>
          <a:ln>
            <a:solidFill>
              <a:srgbClr val="8889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5"/>
          <p:cNvSpPr/>
          <p:nvPr/>
        </p:nvSpPr>
        <p:spPr>
          <a:xfrm>
            <a:off x="1295280" y="2209680"/>
            <a:ext cx="2232360" cy="875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6E8CF"/>
              </a:gs>
              <a:gs pos="100000">
                <a:srgbClr val="F1DBB4"/>
              </a:gs>
            </a:gsLst>
            <a:lin ang="5400000"/>
          </a:gradFill>
          <a:ln>
            <a:solidFill>
              <a:srgbClr val="E3BC63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Урочные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4851360" y="2260440"/>
            <a:ext cx="3140280" cy="875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6E8CF"/>
              </a:gs>
              <a:gs pos="100000">
                <a:srgbClr val="F1DBB4"/>
              </a:gs>
            </a:gsLst>
            <a:lin ang="5400000"/>
          </a:gradFill>
          <a:ln>
            <a:solidFill>
              <a:srgbClr val="E3BC63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Внеклассные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4" name="CustomShape 7"/>
          <p:cNvSpPr/>
          <p:nvPr/>
        </p:nvSpPr>
        <p:spPr>
          <a:xfrm>
            <a:off x="9137520" y="2305080"/>
            <a:ext cx="2814120" cy="875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6E8CF"/>
              </a:gs>
              <a:gs pos="100000">
                <a:srgbClr val="F1DBB4"/>
              </a:gs>
            </a:gsLst>
            <a:lin ang="5400000"/>
          </a:gradFill>
          <a:ln>
            <a:solidFill>
              <a:srgbClr val="E3BC63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Внеучебные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5" name="Line 8"/>
          <p:cNvSpPr/>
          <p:nvPr/>
        </p:nvSpPr>
        <p:spPr>
          <a:xfrm>
            <a:off x="2260440" y="3085920"/>
            <a:ext cx="3825720" cy="1778040"/>
          </a:xfrm>
          <a:prstGeom prst="line">
            <a:avLst/>
          </a:prstGeom>
          <a:ln>
            <a:solidFill>
              <a:srgbClr val="8889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Line 9"/>
          <p:cNvSpPr/>
          <p:nvPr/>
        </p:nvSpPr>
        <p:spPr>
          <a:xfrm flipH="1">
            <a:off x="6057720" y="3136680"/>
            <a:ext cx="6480" cy="1727280"/>
          </a:xfrm>
          <a:prstGeom prst="line">
            <a:avLst/>
          </a:prstGeom>
          <a:ln>
            <a:solidFill>
              <a:srgbClr val="8889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Line 10"/>
          <p:cNvSpPr/>
          <p:nvPr/>
        </p:nvSpPr>
        <p:spPr>
          <a:xfrm flipV="1">
            <a:off x="6064200" y="3181320"/>
            <a:ext cx="4286160" cy="1682640"/>
          </a:xfrm>
          <a:prstGeom prst="line">
            <a:avLst/>
          </a:prstGeom>
          <a:ln>
            <a:solidFill>
              <a:srgbClr val="8889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11"/>
          <p:cNvSpPr/>
          <p:nvPr/>
        </p:nvSpPr>
        <p:spPr>
          <a:xfrm>
            <a:off x="3742560" y="4826160"/>
            <a:ext cx="4687200" cy="1472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6E8CF"/>
              </a:gs>
              <a:gs pos="100000">
                <a:srgbClr val="F1DBB4"/>
              </a:gs>
            </a:gsLst>
            <a:lin ang="5400000"/>
          </a:gradFill>
          <a:ln>
            <a:solidFill>
              <a:srgbClr val="E3BC63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D13B56"/>
                </a:solidFill>
                <a:latin typeface="Franklin Gothic Book"/>
                <a:ea typeface="DejaVu Sans"/>
              </a:rPr>
              <a:t>Гражданско-патриотическое воспитание школьников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343160" y="83880"/>
            <a:ext cx="9600480" cy="697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Franklin Gothic Book"/>
              </a:rPr>
              <a:t>.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Franklin Gothic Book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224000" y="1584000"/>
            <a:ext cx="9791640" cy="23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B47804"/>
                </a:solidFill>
                <a:latin typeface="Arial"/>
              </a:rPr>
              <a:t>Причиной падения патриотизма в молодежной среде </a:t>
            </a:r>
            <a:r>
              <a:rPr lang="ru-RU" sz="2400" b="0" strike="noStrike" spc="-1" dirty="0" smtClean="0">
                <a:solidFill>
                  <a:srgbClr val="B47804"/>
                </a:solidFill>
                <a:latin typeface="Arial"/>
              </a:rPr>
              <a:t>явилось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0" strike="noStrike" spc="-1" dirty="0" smtClean="0">
                <a:solidFill>
                  <a:srgbClr val="B47804"/>
                </a:solidFill>
                <a:latin typeface="Arial"/>
              </a:rPr>
              <a:t>отрицательное </a:t>
            </a:r>
            <a:r>
              <a:rPr lang="ru-RU" sz="2400" b="0" strike="noStrike" spc="-1" dirty="0">
                <a:solidFill>
                  <a:srgbClr val="B47804"/>
                </a:solidFill>
                <a:latin typeface="Arial"/>
              </a:rPr>
              <a:t>влияние друзей и сверстников </a:t>
            </a:r>
            <a:endParaRPr lang="ru-RU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0" strike="noStrike" spc="-1" dirty="0" smtClean="0">
                <a:solidFill>
                  <a:srgbClr val="B47804"/>
                </a:solidFill>
                <a:latin typeface="Arial"/>
              </a:rPr>
              <a:t>ненормальная </a:t>
            </a:r>
            <a:r>
              <a:rPr lang="ru-RU" sz="2400" b="0" strike="noStrike" spc="-1" dirty="0">
                <a:solidFill>
                  <a:srgbClr val="B47804"/>
                </a:solidFill>
                <a:latin typeface="Arial"/>
              </a:rPr>
              <a:t>обстановка в </a:t>
            </a:r>
            <a:r>
              <a:rPr lang="ru-RU" sz="2400" b="0" strike="noStrike" spc="-1" dirty="0" smtClean="0">
                <a:solidFill>
                  <a:srgbClr val="B47804"/>
                </a:solidFill>
                <a:latin typeface="Arial"/>
              </a:rPr>
              <a:t>семье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spc="-1" dirty="0">
                <a:solidFill>
                  <a:srgbClr val="B47804"/>
                </a:solidFill>
                <a:latin typeface="Arial"/>
              </a:rPr>
              <a:t>н</a:t>
            </a:r>
            <a:r>
              <a:rPr lang="ru-RU" sz="2400" spc="-1" dirty="0" smtClean="0">
                <a:solidFill>
                  <a:srgbClr val="B47804"/>
                </a:solidFill>
                <a:latin typeface="Arial"/>
              </a:rPr>
              <a:t>едостаточное внимание к патриотическому воспитанию</a:t>
            </a:r>
            <a:endParaRPr lang="ru-RU" sz="2400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b="0" strike="noStrike" spc="-1" dirty="0" smtClean="0">
              <a:solidFill>
                <a:srgbClr val="B47804"/>
              </a:solid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1224000" y="504000"/>
            <a:ext cx="10439640" cy="11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B85C00"/>
                </a:solidFill>
                <a:latin typeface="Arial"/>
              </a:rPr>
              <a:t>Почему же сейчас одним из главных направлений является гражданско- патриотическое воспитание?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1271160" y="3636360"/>
            <a:ext cx="9456480" cy="32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latin typeface="Arial"/>
              </a:rPr>
              <a:t>Педагоги, уже по роду своей профессии ответственные за эту судьбу, должны </a:t>
            </a:r>
            <a:r>
              <a:rPr lang="ru-RU" sz="2400" b="0" strike="noStrike" spc="-1" dirty="0">
                <a:solidFill>
                  <a:srgbClr val="B85C00"/>
                </a:solidFill>
                <a:latin typeface="Arial"/>
              </a:rPr>
              <a:t>ориентировать воспитанников на высшие, традиционно </a:t>
            </a:r>
            <a:r>
              <a:rPr lang="ru-RU" sz="2400" b="0" strike="noStrike" spc="-1" dirty="0" smtClean="0">
                <a:solidFill>
                  <a:srgbClr val="B85C00"/>
                </a:solidFill>
                <a:latin typeface="Arial"/>
              </a:rPr>
              <a:t>российские </a:t>
            </a:r>
            <a:r>
              <a:rPr lang="ru-RU" sz="2400" b="0" strike="noStrike" spc="-1" dirty="0">
                <a:solidFill>
                  <a:srgbClr val="B85C00"/>
                </a:solidFill>
                <a:latin typeface="Arial"/>
              </a:rPr>
              <a:t>ценности: честь, долг, совесть, любовь, доброта, сострадание, милосердие.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Все эти ценности объединяются одним словом</a:t>
            </a:r>
            <a:r>
              <a:rPr lang="ru-RU" sz="2400" b="0" strike="noStrike" spc="-1" dirty="0">
                <a:solidFill>
                  <a:srgbClr val="B85C00"/>
                </a:solidFill>
                <a:latin typeface="Arial"/>
              </a:rPr>
              <a:t> – гражданственность.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Поэтому именно </a:t>
            </a:r>
            <a:r>
              <a:rPr lang="ru-RU" sz="2400" b="0" strike="noStrike" spc="-1" dirty="0">
                <a:solidFill>
                  <a:srgbClr val="B85C00"/>
                </a:solidFill>
                <a:latin typeface="Arial"/>
              </a:rPr>
              <a:t>формирование ценностных ориентаций патриота и гражданина</a:t>
            </a:r>
            <a:r>
              <a:rPr lang="ru-RU" sz="2400" b="0" strike="noStrike" spc="-1" dirty="0">
                <a:solidFill>
                  <a:srgbClr val="E8A202"/>
                </a:solidFill>
                <a:latin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первостепенно в воспитании и обучении подрастающего поколения.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667</TotalTime>
  <Words>1229</Words>
  <Application>Microsoft Office PowerPoint</Application>
  <PresentationFormat>Произвольный</PresentationFormat>
  <Paragraphs>132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Office Theme</vt:lpstr>
      <vt:lpstr>Office Theme</vt:lpstr>
      <vt:lpstr>Office Theme</vt:lpstr>
      <vt:lpstr>Контур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Ледовая дружина Александра Невского Какие доспехи защищали участников Ледового побоища</dc:title>
  <dc:subject/>
  <dc:creator>1</dc:creator>
  <dc:description/>
  <cp:lastModifiedBy>Пользователь Windows</cp:lastModifiedBy>
  <cp:revision>59</cp:revision>
  <dcterms:created xsi:type="dcterms:W3CDTF">2021-03-16T15:50:12Z</dcterms:created>
  <dcterms:modified xsi:type="dcterms:W3CDTF">2021-05-13T11:48:13Z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